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sldIdLst>
    <p:sldId id="256" r:id="rId2"/>
    <p:sldId id="257" r:id="rId3"/>
    <p:sldId id="294" r:id="rId4"/>
    <p:sldId id="293" r:id="rId5"/>
    <p:sldId id="295" r:id="rId6"/>
    <p:sldId id="296" r:id="rId7"/>
    <p:sldId id="297" r:id="rId8"/>
    <p:sldId id="299" r:id="rId9"/>
    <p:sldId id="300" r:id="rId10"/>
    <p:sldId id="303" r:id="rId11"/>
    <p:sldId id="301" r:id="rId12"/>
    <p:sldId id="298" r:id="rId13"/>
    <p:sldId id="302" r:id="rId14"/>
    <p:sldId id="307" r:id="rId15"/>
    <p:sldId id="304" r:id="rId16"/>
    <p:sldId id="305" r:id="rId17"/>
    <p:sldId id="306" r:id="rId18"/>
    <p:sldId id="308" r:id="rId19"/>
    <p:sldId id="309" r:id="rId20"/>
    <p:sldId id="312" r:id="rId21"/>
    <p:sldId id="310" r:id="rId22"/>
    <p:sldId id="311" r:id="rId23"/>
    <p:sldId id="313" r:id="rId24"/>
    <p:sldId id="314" r:id="rId25"/>
    <p:sldId id="315" r:id="rId26"/>
    <p:sldId id="316" r:id="rId27"/>
    <p:sldId id="317" r:id="rId28"/>
    <p:sldId id="318" r:id="rId29"/>
    <p:sldId id="319" r:id="rId30"/>
    <p:sldId id="320" r:id="rId31"/>
    <p:sldId id="321" r:id="rId32"/>
    <p:sldId id="322" r:id="rId33"/>
    <p:sldId id="323" r:id="rId34"/>
    <p:sldId id="264"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 userDrawn="1">
          <p15:clr>
            <a:srgbClr val="A4A3A4"/>
          </p15:clr>
        </p15:guide>
        <p15:guide id="2" pos="4725" userDrawn="1">
          <p15:clr>
            <a:srgbClr val="A4A3A4"/>
          </p15:clr>
        </p15:guide>
        <p15:guide id="3" pos="51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949"/>
    <a:srgbClr val="F8680D"/>
    <a:srgbClr val="868686"/>
    <a:srgbClr val="080808"/>
    <a:srgbClr val="F2F2F2"/>
    <a:srgbClr val="5C5858"/>
    <a:srgbClr val="ED7D31"/>
    <a:srgbClr val="FF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78102" autoAdjust="0"/>
  </p:normalViewPr>
  <p:slideViewPr>
    <p:cSldViewPr snapToGrid="0">
      <p:cViewPr varScale="1">
        <p:scale>
          <a:sx n="68" d="100"/>
          <a:sy n="68" d="100"/>
        </p:scale>
        <p:origin x="828" y="60"/>
      </p:cViewPr>
      <p:guideLst>
        <p:guide orient="horz" pos="164"/>
        <p:guide pos="4725"/>
        <p:guide pos="5178"/>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EC77E-5F95-45DB-B245-344889FD4699}" type="datetimeFigureOut">
              <a:rPr lang="fr-FR" smtClean="0"/>
              <a:t>07/01/2021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1B508-60D6-477C-ACAD-25615CC2D5EA}" type="slidenum">
              <a:rPr lang="fr-FR" smtClean="0"/>
              <a:t>‹N°›</a:t>
            </a:fld>
            <a:endParaRPr lang="fr-FR"/>
          </a:p>
        </p:txBody>
      </p:sp>
    </p:spTree>
    <p:extLst>
      <p:ext uri="{BB962C8B-B14F-4D97-AF65-F5344CB8AC3E}">
        <p14:creationId xmlns:p14="http://schemas.microsoft.com/office/powerpoint/2010/main" val="3546249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Premièrement,  une  donnée  constitue  un  fait.  Il  s’agit  de  la représentation d‘une réalité objective et observable. Les données peuvent être sous forme alphabétique, alphanumérique, textuelle, audio ou vidéo. </a:t>
            </a:r>
            <a:r>
              <a:rPr lang="fr-FR" dirty="0">
                <a:effectLst/>
                <a:latin typeface="Arial" panose="020B0604020202020204" pitchFamily="34" charset="0"/>
              </a:rPr>
              <a:t>Par exemple, le mot «Olympe» n’est pas exploitable seul car nous ne savons pas à quoi ce mot fait référence.</a:t>
            </a:r>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3</a:t>
            </a:fld>
            <a:endParaRPr lang="fr-FR"/>
          </a:p>
        </p:txBody>
      </p:sp>
    </p:spTree>
    <p:extLst>
      <p:ext uri="{BB962C8B-B14F-4D97-AF65-F5344CB8AC3E}">
        <p14:creationId xmlns:p14="http://schemas.microsoft.com/office/powerpoint/2010/main" val="1844894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15</a:t>
            </a:fld>
            <a:endParaRPr lang="fr-FR"/>
          </a:p>
        </p:txBody>
      </p:sp>
    </p:spTree>
    <p:extLst>
      <p:ext uri="{BB962C8B-B14F-4D97-AF65-F5344CB8AC3E}">
        <p14:creationId xmlns:p14="http://schemas.microsoft.com/office/powerpoint/2010/main" val="1255602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16</a:t>
            </a:fld>
            <a:endParaRPr lang="fr-FR"/>
          </a:p>
        </p:txBody>
      </p:sp>
    </p:spTree>
    <p:extLst>
      <p:ext uri="{BB962C8B-B14F-4D97-AF65-F5344CB8AC3E}">
        <p14:creationId xmlns:p14="http://schemas.microsoft.com/office/powerpoint/2010/main" val="4095094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17</a:t>
            </a:fld>
            <a:endParaRPr lang="fr-FR"/>
          </a:p>
        </p:txBody>
      </p:sp>
    </p:spTree>
    <p:extLst>
      <p:ext uri="{BB962C8B-B14F-4D97-AF65-F5344CB8AC3E}">
        <p14:creationId xmlns:p14="http://schemas.microsoft.com/office/powerpoint/2010/main" val="330676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18</a:t>
            </a:fld>
            <a:endParaRPr lang="fr-FR"/>
          </a:p>
        </p:txBody>
      </p:sp>
    </p:spTree>
    <p:extLst>
      <p:ext uri="{BB962C8B-B14F-4D97-AF65-F5344CB8AC3E}">
        <p14:creationId xmlns:p14="http://schemas.microsoft.com/office/powerpoint/2010/main" val="552522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représenter une image, il existe deux méthodes. Premièrement, on peut la représenter en codant, dans le format le plus basique, l'un après l'autre chaque pixel (donc chaque point de couleur) qui la compose. Cette représentation matricielle permet de produire des images bitmaps.</a:t>
            </a:r>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19</a:t>
            </a:fld>
            <a:endParaRPr lang="fr-FR"/>
          </a:p>
        </p:txBody>
      </p:sp>
    </p:spTree>
    <p:extLst>
      <p:ext uri="{BB962C8B-B14F-4D97-AF65-F5344CB8AC3E}">
        <p14:creationId xmlns:p14="http://schemas.microsoft.com/office/powerpoint/2010/main" val="4148948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Deuxièmement, on peut décrire une image à l'aide d'un ensemble de fonctions mathématiques permettant d'exprimer les lignes, cercles, courbes et autres formes de base qui la composent. Dans ce cas, on parle de représentation vectorielle. </a:t>
            </a:r>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21</a:t>
            </a:fld>
            <a:endParaRPr lang="fr-FR"/>
          </a:p>
        </p:txBody>
      </p:sp>
    </p:spTree>
    <p:extLst>
      <p:ext uri="{BB962C8B-B14F-4D97-AF65-F5344CB8AC3E}">
        <p14:creationId xmlns:p14="http://schemas.microsoft.com/office/powerpoint/2010/main" val="1738908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FAUX. </a:t>
            </a:r>
          </a:p>
          <a:p>
            <a:endParaRPr lang="fr-FR" dirty="0"/>
          </a:p>
          <a:p>
            <a:r>
              <a:rPr lang="fr-FR" dirty="0"/>
              <a:t>Les images vectorielles sont généralement plus légères que les images bitmaps car, pour coder une image vectorielle, on exprime uniquement les fonctions mathématiques permettant de tracer les formes qui la composent. Pour une image bitmap, nous sommes obligés de décrire la couleur des pixels la composant. </a:t>
            </a:r>
          </a:p>
          <a:p>
            <a:endParaRPr lang="fr-FR" dirty="0"/>
          </a:p>
          <a:p>
            <a:r>
              <a:rPr lang="fr-FR" dirty="0"/>
              <a:t>Même si certains algorithmes de compression permettent de ne pas décrire l'un après l'autre chaque pixel, les images bitmaps restent généralement plus volumineuses</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24</a:t>
            </a:fld>
            <a:endParaRPr lang="fr-FR"/>
          </a:p>
        </p:txBody>
      </p:sp>
    </p:spTree>
    <p:extLst>
      <p:ext uri="{BB962C8B-B14F-4D97-AF65-F5344CB8AC3E}">
        <p14:creationId xmlns:p14="http://schemas.microsoft.com/office/powerpoint/2010/main" val="2904573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VRAI</a:t>
            </a:r>
          </a:p>
          <a:p>
            <a:r>
              <a:rPr lang="fr-FR" dirty="0"/>
              <a:t>Comme je le disais tout à l'heure, les images vectorielles sont décrites à l'aide de fonctions mathématiques. Quand on agrandit l'image, les fonctions mathématiques restent les mêmes. </a:t>
            </a:r>
          </a:p>
          <a:p>
            <a:endParaRPr lang="fr-FR" dirty="0"/>
          </a:p>
          <a:p>
            <a:r>
              <a:rPr lang="fr-FR" dirty="0"/>
              <a:t>Les images bitmaps, quant à elles, ne peuvent être agrandies à l'infini du fait de leur structure. Imaginons qu'on étire une image en largeur et en hauteur pour qu'elle soit 4x plus grande. La couleur qui prenait auparavant l'emplacement d'un seul pixel sera étendue sur 4 pixels car l'ordinateur ne pourra pas inventer des données qu'il n'a pas. Cela va donner lieu à un effet visible de pixellisation.   </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25</a:t>
            </a:fld>
            <a:endParaRPr lang="fr-FR"/>
          </a:p>
        </p:txBody>
      </p:sp>
    </p:spTree>
    <p:extLst>
      <p:ext uri="{BB962C8B-B14F-4D97-AF65-F5344CB8AC3E}">
        <p14:creationId xmlns:p14="http://schemas.microsoft.com/office/powerpoint/2010/main" val="3287332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26</a:t>
            </a:fld>
            <a:endParaRPr lang="fr-FR"/>
          </a:p>
        </p:txBody>
      </p:sp>
    </p:spTree>
    <p:extLst>
      <p:ext uri="{BB962C8B-B14F-4D97-AF65-F5344CB8AC3E}">
        <p14:creationId xmlns:p14="http://schemas.microsoft.com/office/powerpoint/2010/main" val="3825315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VRAI </a:t>
            </a:r>
          </a:p>
          <a:p>
            <a:endParaRPr lang="fr-FR" dirty="0"/>
          </a:p>
          <a:p>
            <a:r>
              <a:rPr lang="fr-FR" dirty="0"/>
              <a:t>Les points, tracés, formes, couleurs de l'image vectorielle peuvent être manipulés avec du code informatique.</a:t>
            </a:r>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27</a:t>
            </a:fld>
            <a:endParaRPr lang="fr-FR"/>
          </a:p>
        </p:txBody>
      </p:sp>
    </p:spTree>
    <p:extLst>
      <p:ext uri="{BB962C8B-B14F-4D97-AF65-F5344CB8AC3E}">
        <p14:creationId xmlns:p14="http://schemas.microsoft.com/office/powerpoint/2010/main" val="89097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Arial" panose="020B0604020202020204" pitchFamily="34" charset="0"/>
              </a:rPr>
              <a:t>La contextualisation d’une donnée résulte en une information. L’information est constituée de données organisées et placées dans un contexte significatif pour un utilisateur particulier. Par exemple l’information «Le mont Olympe, sur Mars, culmine à 22500m» n’aura aucune valeur pour une personne ne connaissant pas la planète Mars ou n’étant pas familier avec le système métrique. Une information renseigne sur le qui, quoi et où. Cependant, contrairement à la connaissance, elle n’est pas encore intégrée par l’utilisateur et elle possède une certaine nouveauté. Ainsi, pour former une information, le mot «Olympe» doit être complété par un contexte (mont Olympe sur la planète Mars). L’information a une valeur car elle peut, notamment, permettre de prendre une décision, ce que ne permet pas une donnée seule.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5</a:t>
            </a:fld>
            <a:endParaRPr lang="fr-FR"/>
          </a:p>
        </p:txBody>
      </p:sp>
    </p:spTree>
    <p:extLst>
      <p:ext uri="{BB962C8B-B14F-4D97-AF65-F5344CB8AC3E}">
        <p14:creationId xmlns:p14="http://schemas.microsoft.com/office/powerpoint/2010/main" val="1537362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Plutôt FAUX </a:t>
            </a:r>
          </a:p>
          <a:p>
            <a:endParaRPr lang="fr-FR" dirty="0"/>
          </a:p>
          <a:p>
            <a:r>
              <a:rPr lang="fr-FR" dirty="0"/>
              <a:t>C'est extrêmement long et minutieux car l'image doit être décomposée de manière méticuleuse en formes élémentaires.</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28</a:t>
            </a:fld>
            <a:endParaRPr lang="fr-FR"/>
          </a:p>
        </p:txBody>
      </p:sp>
    </p:spTree>
    <p:extLst>
      <p:ext uri="{BB962C8B-B14F-4D97-AF65-F5344CB8AC3E}">
        <p14:creationId xmlns:p14="http://schemas.microsoft.com/office/powerpoint/2010/main" val="3600578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Mais à cœur vaillant, rien d'impossible. </a:t>
            </a:r>
          </a:p>
          <a:p>
            <a:r>
              <a:rPr lang="fr-FR" dirty="0"/>
              <a:t>Cela dit, il faut être déterminé : cette scène a nécessité 2000 heures de travail répartis sur 11 mois. 15000 calques et 250 000 tracés.</a:t>
            </a:r>
          </a:p>
          <a:p>
            <a:endParaRPr lang="fr-FR" dirty="0"/>
          </a:p>
          <a:p>
            <a:r>
              <a:rPr lang="fr-FR" dirty="0"/>
              <a:t>Il faut aussi penser que certains effets, notamment des effets de dégradés, qui permettent de rendre l'image plus réaliste vont la pixelliser en partie.</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29</a:t>
            </a:fld>
            <a:endParaRPr lang="fr-FR"/>
          </a:p>
        </p:txBody>
      </p:sp>
    </p:spTree>
    <p:extLst>
      <p:ext uri="{BB962C8B-B14F-4D97-AF65-F5344CB8AC3E}">
        <p14:creationId xmlns:p14="http://schemas.microsoft.com/office/powerpoint/2010/main" val="1292634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VRAI</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30</a:t>
            </a:fld>
            <a:endParaRPr lang="fr-FR"/>
          </a:p>
        </p:txBody>
      </p:sp>
    </p:spTree>
    <p:extLst>
      <p:ext uri="{BB962C8B-B14F-4D97-AF65-F5344CB8AC3E}">
        <p14:creationId xmlns:p14="http://schemas.microsoft.com/office/powerpoint/2010/main" val="540582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33</a:t>
            </a:fld>
            <a:endParaRPr lang="fr-FR"/>
          </a:p>
        </p:txBody>
      </p:sp>
    </p:spTree>
    <p:extLst>
      <p:ext uri="{BB962C8B-B14F-4D97-AF65-F5344CB8AC3E}">
        <p14:creationId xmlns:p14="http://schemas.microsoft.com/office/powerpoint/2010/main" val="174135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ffectLst/>
                <a:latin typeface="Arial" panose="020B0604020202020204" pitchFamily="34" charset="0"/>
              </a:rPr>
              <a:t>Dans le contexte du Web, une ressource est un objet, matériel ou non, qui peut être identifié et manipulé. Le terme ressource couvre des éléments concrets variés tels que des documents électroniques, des collections d’autres ressources, des êtres humains, des entreprises. Mais, ce terme peut aussi désigner des éléments abstraits tels que des relations interpersonnelles (e.g. parent, ami, disciple), des opérateurs d’équations mathématiques ou des valeurs (numériques, chaines de caractère, ...). En d’autres termes, tout ou presque peut être ressource, que cela soit accessible sur Internet ou non.</a:t>
            </a:r>
          </a:p>
          <a:p>
            <a:r>
              <a:rPr lang="fr-FR" dirty="0">
                <a:effectLst/>
                <a:latin typeface="Arial" panose="020B0604020202020204" pitchFamily="34" charset="0"/>
              </a:rPr>
              <a:t>La ressource a ainsi pour seule mission de présenter de l'information à l'utilisateur, via une interface par exemple. </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6</a:t>
            </a:fld>
            <a:endParaRPr lang="fr-FR"/>
          </a:p>
        </p:txBody>
      </p:sp>
    </p:spTree>
    <p:extLst>
      <p:ext uri="{BB962C8B-B14F-4D97-AF65-F5344CB8AC3E}">
        <p14:creationId xmlns:p14="http://schemas.microsoft.com/office/powerpoint/2010/main" val="2275610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ffectLst/>
                <a:latin typeface="Arial" panose="020B0604020202020204" pitchFamily="34" charset="0"/>
              </a:rPr>
              <a:t>L’interprétation de ces ressources, par l’étude ou l’expérience, forme la connaissance. La construction de la connaissance est un processus interne à l’individu et réalisé à partir de plusieurs sources d’informations. Dans ce contexte, un document résulte de l’étape qui consiste à transmettre des connaissances sous forme de données. </a:t>
            </a:r>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7</a:t>
            </a:fld>
            <a:endParaRPr lang="fr-FR"/>
          </a:p>
        </p:txBody>
      </p:sp>
    </p:spTree>
    <p:extLst>
      <p:ext uri="{BB962C8B-B14F-4D97-AF65-F5344CB8AC3E}">
        <p14:creationId xmlns:p14="http://schemas.microsoft.com/office/powerpoint/2010/main" val="21040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a:t>
            </a:r>
            <a:r>
              <a:rPr lang="fr-FR" sz="12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utilisateur</a:t>
            </a:r>
            <a:r>
              <a:rPr lang="fr-FR" sz="12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d'un ordinateur manipule de l'information et des ressources : il retouche des photos, rédige des documents, regarde un film, ....</a:t>
            </a:r>
          </a:p>
          <a:p>
            <a:endParaRPr lang="fr-FR" dirty="0">
              <a:effectLst/>
              <a:latin typeface="Arial" panose="020B0604020202020204" pitchFamily="34" charset="0"/>
            </a:endParaRPr>
          </a:p>
          <a:p>
            <a:r>
              <a:rPr lang="fr-FR" dirty="0">
                <a:effectLst/>
                <a:latin typeface="Arial" panose="020B0604020202020204" pitchFamily="34" charset="0"/>
              </a:rPr>
              <a:t>Ces éléments pour être reconnus de l'ordinateur doivent être codés en binaire, c'est-à-dire sous la forme d'une suite de 0 et de 1 où chaque unité élémentaire est appelée bit. Un octet est alors un ensemble de 8 bits. </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8</a:t>
            </a:fld>
            <a:endParaRPr lang="fr-FR"/>
          </a:p>
        </p:txBody>
      </p:sp>
    </p:spTree>
    <p:extLst>
      <p:ext uri="{BB962C8B-B14F-4D97-AF65-F5344CB8AC3E}">
        <p14:creationId xmlns:p14="http://schemas.microsoft.com/office/powerpoint/2010/main" val="1764281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Plus le contenu d'un fichier est complexe, plus il prend une place importante sur le support de stockage (disque dur, disque SSD, clé USB, etc.). C'est ce qu'on appelle la taille du fichier. Elle est exprimée en nombre d'octets. </a:t>
            </a:r>
          </a:p>
          <a:p>
            <a:endParaRPr lang="fr-FR" dirty="0"/>
          </a:p>
          <a:p>
            <a:r>
              <a:rPr lang="fr-FR" dirty="0"/>
              <a:t>Pour la petite anecdote, dans le monde informatique, les préfixes que vous voyez dans le tableau correspondaient, non à des puissances de 10 (10^3 qui correspond à 1000, 10^6 qui correspond à 1 million, etc.) mais à des puissances de 2 puisque l'ordinateur opère en binaire, c'est-à-dire en base 2.</a:t>
            </a:r>
          </a:p>
          <a:p>
            <a:endParaRPr lang="fr-FR" dirty="0"/>
          </a:p>
          <a:p>
            <a:r>
              <a:rPr lang="fr-FR" dirty="0"/>
              <a:t>Ainsi, avant, le kilooctet n'était pas égal à 1000 octets ... Mais à 1024. Cela posait deux principaux problèmes. </a:t>
            </a:r>
          </a:p>
          <a:p>
            <a:endParaRPr lang="fr-FR" dirty="0"/>
          </a:p>
          <a:p>
            <a:r>
              <a:rPr lang="fr-FR" dirty="0"/>
              <a:t>Premièrement, l'octet était la seule unité du système international dont les préfixes ne correspondaient pas aux usages des autres unités.</a:t>
            </a:r>
          </a:p>
          <a:p>
            <a:endParaRPr lang="fr-FR" dirty="0"/>
          </a:p>
          <a:p>
            <a:r>
              <a:rPr lang="fr-FR" dirty="0"/>
              <a:t>Deuxièmement, ce système n'était pas appliqué uniformément, certains constructeurs de disques durs, par exemple, profitaient de cette confusion pour laisser penser que leurs produits avaient une capacité plus importante que ce qu'elle était réellement.</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9</a:t>
            </a:fld>
            <a:endParaRPr lang="fr-FR"/>
          </a:p>
        </p:txBody>
      </p:sp>
    </p:spTree>
    <p:extLst>
      <p:ext uri="{BB962C8B-B14F-4D97-AF65-F5344CB8AC3E}">
        <p14:creationId xmlns:p14="http://schemas.microsoft.com/office/powerpoint/2010/main" val="37637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clarifier la situation, une nouvelle norme a été créée en 1998 pour exprimer les tailles des fichiers et les capacités des supports de stockage en fonction des puissances de 2. </a:t>
            </a:r>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10</a:t>
            </a:fld>
            <a:endParaRPr lang="fr-FR"/>
          </a:p>
        </p:txBody>
      </p:sp>
    </p:spTree>
    <p:extLst>
      <p:ext uri="{BB962C8B-B14F-4D97-AF65-F5344CB8AC3E}">
        <p14:creationId xmlns:p14="http://schemas.microsoft.com/office/powerpoint/2010/main" val="2610196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Times New Roman" panose="02020603050405020304" pitchFamily="18" charset="0"/>
              </a:rPr>
              <a:t>L'ordinateur et l'utilisateur ont, comme vous avez pu le découvrir, des langages et des manières de manipuler et de représenter l'information sensiblement différents. Pour restituer l'information de manière intelligible à l'utilisateur, les données qui forment le fichier doivent donc être décodées par un </a:t>
            </a:r>
            <a:r>
              <a:rPr lang="fr-FR" dirty="0"/>
              <a:t>logiciel</a:t>
            </a:r>
            <a:r>
              <a:rPr lang="fr-FR" dirty="0">
                <a:effectLst/>
                <a:latin typeface="Times New Roman" panose="02020603050405020304" pitchFamily="18" charset="0"/>
              </a:rPr>
              <a:t> informatique. C'est cette traduction qui permet à la collection de données exprimées en binaire contenues dans un fichier d'être mise en forme dans une ressource.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Times New Roman" panose="02020603050405020304" pitchFamily="18" charset="0"/>
              </a:rPr>
              <a:t>Or, la traduction dépendra fortement du type de données contenues dans le fichier : on ne traduira pas de la même manière les données d'une image et les données d'un texte.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Times New Roman" panose="02020603050405020304" pitchFamily="18" charset="0"/>
              </a:rPr>
              <a:t>De la même manière, on ne traduira pas de la même manière un document au format Word et un document au format Open Document bien que ce soient tous les deux des documents textes. C'est d'ailleurs pour ça que certains d'entre vous ont pu constater des pertes en passant d'un format à un autre (comme par exemple : une mise en forme incorrecte, des fonctionnalités qui se sont retrouvées désactivées,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Times New Roman" panose="02020603050405020304" pitchFamily="18" charset="0"/>
              </a:rPr>
              <a:t>Dans ce contexte, le format de fichier assure un rôle essentiel, celui de décrire la manière dont l'information est codée, ce qui permet son décodage.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Times New Roman" panose="02020603050405020304" pitchFamily="18" charset="0"/>
              </a:rPr>
              <a:t>En d'autres termes, les fichiers sont associés à des logiciels en fonction de leur format car ces logiciels sont capables de traduire le code binaire qui constitue le fichier de la manière la plus pertinente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Times New Roman" panose="02020603050405020304" pitchFamily="18" charset="0"/>
              </a:rPr>
              <a:t>Attention, il ne faut pas confondre format de fichier et extension. L'extension est le suffixe d'un nom de fichier. Vous pouvez avoir des cas où un même format est associé à plusieurs extensions différentes (ex : pour les fichiers au format JPEG, les extensions associées sont .jpg ou .jpeg)</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11</a:t>
            </a:fld>
            <a:endParaRPr lang="fr-FR"/>
          </a:p>
        </p:txBody>
      </p:sp>
    </p:spTree>
    <p:extLst>
      <p:ext uri="{BB962C8B-B14F-4D97-AF65-F5344CB8AC3E}">
        <p14:creationId xmlns:p14="http://schemas.microsoft.com/office/powerpoint/2010/main" val="2622927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Mais, pour qu'un logiciel puisse effectuer le décodage de ces données, il faut qu'il connaisse la manière dont les données ont été codées, c'est-à-dire qu'il doit connaître ses spécifications.  Si ces spécifications sont publiées et accessibles par tous, on parle de format ouvert.  Quand ce n'est pas le cas, le format est propriétaire ou fermé.</a:t>
            </a:r>
          </a:p>
          <a:p>
            <a:r>
              <a:rPr lang="fr-FR" dirty="0"/>
              <a:t>Par exemple, le format Adobe InDesign Document est un format propriétaire. Ses spécifications ne sont pas accessibles, ce qui fait qu'assez peu de logiciel peuvent ouvrir un fichier de ce format. Et même quand le logiciel peut lire ce format, il n'est pas garanti que le rendu soit identique à ce qu'il est dans InDesign ou qu'il n'y ait pas de perte.</a:t>
            </a:r>
          </a:p>
          <a:p>
            <a:r>
              <a:rPr lang="fr-FR" dirty="0"/>
              <a:t> </a:t>
            </a:r>
          </a:p>
          <a:p>
            <a:r>
              <a:rPr lang="fr-FR" dirty="0"/>
              <a:t>Il s'agit ici d'un problème d'interopérabilité dont la cause est la nature fermée du format Adobe InDesign Document. </a:t>
            </a:r>
          </a:p>
          <a:p>
            <a:endParaRPr lang="fr-FR" dirty="0"/>
          </a:p>
        </p:txBody>
      </p:sp>
      <p:sp>
        <p:nvSpPr>
          <p:cNvPr id="4" name="Espace réservé du numéro de diapositive 3"/>
          <p:cNvSpPr>
            <a:spLocks noGrp="1"/>
          </p:cNvSpPr>
          <p:nvPr>
            <p:ph type="sldNum" sz="quarter" idx="5"/>
          </p:nvPr>
        </p:nvSpPr>
        <p:spPr/>
        <p:txBody>
          <a:bodyPr/>
          <a:lstStyle/>
          <a:p>
            <a:fld id="{DD71B508-60D6-477C-ACAD-25615CC2D5EA}" type="slidenum">
              <a:rPr lang="fr-FR" smtClean="0"/>
              <a:t>13</a:t>
            </a:fld>
            <a:endParaRPr lang="fr-FR"/>
          </a:p>
        </p:txBody>
      </p:sp>
    </p:spTree>
    <p:extLst>
      <p:ext uri="{BB962C8B-B14F-4D97-AF65-F5344CB8AC3E}">
        <p14:creationId xmlns:p14="http://schemas.microsoft.com/office/powerpoint/2010/main" val="1614762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ECB006-DF34-4BEC-A350-394CEE35EA4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5A11389-B6A5-4A45-9AA2-F049A5777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2743754-9047-4DA8-AEB3-0EE2BBB2E5A7}"/>
              </a:ext>
            </a:extLst>
          </p:cNvPr>
          <p:cNvSpPr>
            <a:spLocks noGrp="1"/>
          </p:cNvSpPr>
          <p:nvPr>
            <p:ph type="dt" sz="half" idx="10"/>
          </p:nvPr>
        </p:nvSpPr>
        <p:spPr/>
        <p:txBody>
          <a:bodyPr/>
          <a:lstStyle/>
          <a:p>
            <a:fld id="{2C85E4AE-E686-4ACB-B386-D8DBB22F55E2}" type="datetime1">
              <a:rPr lang="fr-FR" smtClean="0"/>
              <a:t>07/01/2021</a:t>
            </a:fld>
            <a:endParaRPr lang="fr-FR"/>
          </a:p>
        </p:txBody>
      </p:sp>
      <p:sp>
        <p:nvSpPr>
          <p:cNvPr id="5" name="Espace réservé du pied de page 4">
            <a:extLst>
              <a:ext uri="{FF2B5EF4-FFF2-40B4-BE49-F238E27FC236}">
                <a16:creationId xmlns:a16="http://schemas.microsoft.com/office/drawing/2014/main" id="{7FE10416-301B-4E61-A378-CC7FC58CD04A}"/>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48111401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9142CB-202D-4CD9-8A01-1E04B78F715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6E21340-FE62-4D4D-9CAF-FEBC4F3E406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824C330-6911-4582-9BC8-8ADE656EDB6B}"/>
              </a:ext>
            </a:extLst>
          </p:cNvPr>
          <p:cNvSpPr>
            <a:spLocks noGrp="1"/>
          </p:cNvSpPr>
          <p:nvPr>
            <p:ph type="dt" sz="half" idx="10"/>
          </p:nvPr>
        </p:nvSpPr>
        <p:spPr/>
        <p:txBody>
          <a:bodyPr/>
          <a:lstStyle/>
          <a:p>
            <a:fld id="{C369E355-E568-4E2C-8333-CC95135B8155}" type="datetime1">
              <a:rPr lang="fr-FR" smtClean="0"/>
              <a:t>07/01/2021</a:t>
            </a:fld>
            <a:endParaRPr lang="fr-FR"/>
          </a:p>
        </p:txBody>
      </p:sp>
      <p:sp>
        <p:nvSpPr>
          <p:cNvPr id="5" name="Espace réservé du pied de page 4">
            <a:extLst>
              <a:ext uri="{FF2B5EF4-FFF2-40B4-BE49-F238E27FC236}">
                <a16:creationId xmlns:a16="http://schemas.microsoft.com/office/drawing/2014/main" id="{8BC50F64-9612-41A0-998D-85E2298A9F88}"/>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64483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7744C41-40D8-4D66-9FCF-6B55BFDAECB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599DEEA-814A-4E9E-A1BE-5A067CCE76D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D3766A-4028-4DFF-B52C-F3FAD4B2FE85}"/>
              </a:ext>
            </a:extLst>
          </p:cNvPr>
          <p:cNvSpPr>
            <a:spLocks noGrp="1"/>
          </p:cNvSpPr>
          <p:nvPr>
            <p:ph type="dt" sz="half" idx="10"/>
          </p:nvPr>
        </p:nvSpPr>
        <p:spPr/>
        <p:txBody>
          <a:bodyPr/>
          <a:lstStyle/>
          <a:p>
            <a:fld id="{4BC7FBD7-8160-44E0-A821-BDFD66DCBB6B}" type="datetime1">
              <a:rPr lang="fr-FR" smtClean="0"/>
              <a:t>07/01/2021</a:t>
            </a:fld>
            <a:endParaRPr lang="fr-FR"/>
          </a:p>
        </p:txBody>
      </p:sp>
      <p:sp>
        <p:nvSpPr>
          <p:cNvPr id="5" name="Espace réservé du pied de page 4">
            <a:extLst>
              <a:ext uri="{FF2B5EF4-FFF2-40B4-BE49-F238E27FC236}">
                <a16:creationId xmlns:a16="http://schemas.microsoft.com/office/drawing/2014/main" id="{145FC2F2-3CD0-4EBD-B366-19F899D3509F}"/>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353467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6154DD-40D4-4DD8-9318-2EA347FBF5AF}"/>
              </a:ext>
            </a:extLst>
          </p:cNvPr>
          <p:cNvSpPr>
            <a:spLocks noGrp="1"/>
          </p:cNvSpPr>
          <p:nvPr>
            <p:ph type="title"/>
          </p:nvPr>
        </p:nvSpPr>
        <p:spPr/>
        <p:txBody>
          <a:bodyPr>
            <a:normAutofit/>
          </a:bodyPr>
          <a:lstStyle>
            <a:lvl1pPr>
              <a:defRPr sz="3200" cap="none" spc="-15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A312B71B-E8F9-450A-B50F-7AADEE9D2EF8}"/>
              </a:ext>
            </a:extLst>
          </p:cNvPr>
          <p:cNvSpPr>
            <a:spLocks noGrp="1"/>
          </p:cNvSpPr>
          <p:nvPr>
            <p:ph idx="1"/>
          </p:nvPr>
        </p:nvSpPr>
        <p:spPr/>
        <p:txBody>
          <a:bodyPr/>
          <a:lstStyle>
            <a:lvl1pPr>
              <a:defRPr>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a:defRPr>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a:defRPr>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a:defRPr>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1DE9B6EF-C8D7-4D9C-9F16-C4B5B7E011D7}"/>
              </a:ext>
            </a:extLst>
          </p:cNvPr>
          <p:cNvSpPr>
            <a:spLocks noGrp="1"/>
          </p:cNvSpPr>
          <p:nvPr>
            <p:ph type="dt" sz="half" idx="10"/>
          </p:nvPr>
        </p:nvSpPr>
        <p:spPr/>
        <p:txBody>
          <a:bodyPr/>
          <a:lstStyle/>
          <a:p>
            <a:fld id="{C0A2B7B6-9FAC-484E-9EA5-EDA100B0E466}" type="datetime1">
              <a:rPr lang="fr-FR" smtClean="0"/>
              <a:t>07/01/2021</a:t>
            </a:fld>
            <a:endParaRPr lang="fr-FR"/>
          </a:p>
        </p:txBody>
      </p:sp>
      <p:sp>
        <p:nvSpPr>
          <p:cNvPr id="5" name="Espace réservé du pied de page 4">
            <a:extLst>
              <a:ext uri="{FF2B5EF4-FFF2-40B4-BE49-F238E27FC236}">
                <a16:creationId xmlns:a16="http://schemas.microsoft.com/office/drawing/2014/main" id="{11302B71-CE33-4D45-B317-69EF3CAE26FD}"/>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44864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919F3B-9BD8-438D-9760-1380E459018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3FB4B0A-C4E6-477E-9C3B-4D73F21F51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B633AF9-B130-4EA7-B60D-1EA813F2B8D3}"/>
              </a:ext>
            </a:extLst>
          </p:cNvPr>
          <p:cNvSpPr>
            <a:spLocks noGrp="1"/>
          </p:cNvSpPr>
          <p:nvPr>
            <p:ph type="dt" sz="half" idx="10"/>
          </p:nvPr>
        </p:nvSpPr>
        <p:spPr/>
        <p:txBody>
          <a:bodyPr/>
          <a:lstStyle/>
          <a:p>
            <a:fld id="{D29FBA0B-35E0-402B-B81A-60F2DCC7A3C3}" type="datetime1">
              <a:rPr lang="fr-FR" smtClean="0"/>
              <a:t>07/01/2021</a:t>
            </a:fld>
            <a:endParaRPr lang="fr-FR"/>
          </a:p>
        </p:txBody>
      </p:sp>
      <p:sp>
        <p:nvSpPr>
          <p:cNvPr id="5" name="Espace réservé du pied de page 4">
            <a:extLst>
              <a:ext uri="{FF2B5EF4-FFF2-40B4-BE49-F238E27FC236}">
                <a16:creationId xmlns:a16="http://schemas.microsoft.com/office/drawing/2014/main" id="{6CAD6CA3-B4D2-40FB-9BDA-494F995196C8}"/>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0245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4B1CD-7A07-4873-B1A4-7FEB684DCE8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36E0E38-8A47-4A19-96DC-BD9BB552FDA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4877B12-B72F-411F-9B7D-AAC960C6525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4255496-8723-4FE5-971B-3D2FD26D9BDA}"/>
              </a:ext>
            </a:extLst>
          </p:cNvPr>
          <p:cNvSpPr>
            <a:spLocks noGrp="1"/>
          </p:cNvSpPr>
          <p:nvPr>
            <p:ph type="dt" sz="half" idx="10"/>
          </p:nvPr>
        </p:nvSpPr>
        <p:spPr/>
        <p:txBody>
          <a:bodyPr/>
          <a:lstStyle/>
          <a:p>
            <a:fld id="{1C545578-E3DB-40F6-BC01-66CCE72E58D8}" type="datetime1">
              <a:rPr lang="fr-FR" smtClean="0"/>
              <a:t>07/01/2021</a:t>
            </a:fld>
            <a:endParaRPr lang="fr-FR"/>
          </a:p>
        </p:txBody>
      </p:sp>
      <p:sp>
        <p:nvSpPr>
          <p:cNvPr id="6" name="Espace réservé du pied de page 5">
            <a:extLst>
              <a:ext uri="{FF2B5EF4-FFF2-40B4-BE49-F238E27FC236}">
                <a16:creationId xmlns:a16="http://schemas.microsoft.com/office/drawing/2014/main" id="{15C534AE-1444-49F5-9114-3F2340EF9892}"/>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48509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178907-21FC-4D8D-BA59-B585C977D6D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4034462-67E3-4BBC-801B-22977863A7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750D98E-41FB-4244-AE68-03124CF4C94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AC416BD-C23C-428D-8C2E-19DB192E7C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2FC3B23-3AAD-4F0D-9AE3-03486E5A3F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C1441C5-BC8A-4844-B022-89EF7A0499BB}"/>
              </a:ext>
            </a:extLst>
          </p:cNvPr>
          <p:cNvSpPr>
            <a:spLocks noGrp="1"/>
          </p:cNvSpPr>
          <p:nvPr>
            <p:ph type="dt" sz="half" idx="10"/>
          </p:nvPr>
        </p:nvSpPr>
        <p:spPr/>
        <p:txBody>
          <a:bodyPr/>
          <a:lstStyle/>
          <a:p>
            <a:fld id="{2EA567F9-8568-407B-8DF3-CB1473B3F182}" type="datetime1">
              <a:rPr lang="fr-FR" smtClean="0"/>
              <a:t>07/01/2021</a:t>
            </a:fld>
            <a:endParaRPr lang="fr-FR"/>
          </a:p>
        </p:txBody>
      </p:sp>
      <p:sp>
        <p:nvSpPr>
          <p:cNvPr id="8" name="Espace réservé du pied de page 7">
            <a:extLst>
              <a:ext uri="{FF2B5EF4-FFF2-40B4-BE49-F238E27FC236}">
                <a16:creationId xmlns:a16="http://schemas.microsoft.com/office/drawing/2014/main" id="{742BA992-C921-4545-B6F4-E294A88CD9B9}"/>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37262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52BCD9-EDFD-447A-9793-2403B5F7B4C1}"/>
              </a:ext>
            </a:extLst>
          </p:cNvPr>
          <p:cNvSpPr>
            <a:spLocks noGrp="1"/>
          </p:cNvSpPr>
          <p:nvPr>
            <p:ph type="title"/>
          </p:nvPr>
        </p:nvSpPr>
        <p:spPr/>
        <p:txBody>
          <a:bodyPr/>
          <a:lstStyle>
            <a:lvl1pPr>
              <a:defRPr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dirty="0"/>
              <a:t>Modifiez le style du titre</a:t>
            </a:r>
          </a:p>
        </p:txBody>
      </p:sp>
      <p:sp>
        <p:nvSpPr>
          <p:cNvPr id="3" name="Espace réservé de la date 2">
            <a:extLst>
              <a:ext uri="{FF2B5EF4-FFF2-40B4-BE49-F238E27FC236}">
                <a16:creationId xmlns:a16="http://schemas.microsoft.com/office/drawing/2014/main" id="{3AC2FD28-8401-429A-BAA0-41EEC025C6ED}"/>
              </a:ext>
            </a:extLst>
          </p:cNvPr>
          <p:cNvSpPr>
            <a:spLocks noGrp="1"/>
          </p:cNvSpPr>
          <p:nvPr>
            <p:ph type="dt" sz="half" idx="10"/>
          </p:nvPr>
        </p:nvSpPr>
        <p:spPr/>
        <p:txBody>
          <a:bodyPr/>
          <a:lstStyle/>
          <a:p>
            <a:fld id="{684301C5-1989-4FDD-AF3C-8A954F7D5B28}" type="datetime1">
              <a:rPr lang="fr-FR" smtClean="0"/>
              <a:t>07/01/2021</a:t>
            </a:fld>
            <a:endParaRPr lang="fr-FR"/>
          </a:p>
        </p:txBody>
      </p:sp>
      <p:sp>
        <p:nvSpPr>
          <p:cNvPr id="4" name="Espace réservé du pied de page 3">
            <a:extLst>
              <a:ext uri="{FF2B5EF4-FFF2-40B4-BE49-F238E27FC236}">
                <a16:creationId xmlns:a16="http://schemas.microsoft.com/office/drawing/2014/main" id="{D75AEF26-B786-4BBA-A302-DDDCA566A61D}"/>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41969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1441D17-1C4A-4313-A236-5E97A3E0B139}"/>
              </a:ext>
            </a:extLst>
          </p:cNvPr>
          <p:cNvSpPr>
            <a:spLocks noGrp="1"/>
          </p:cNvSpPr>
          <p:nvPr>
            <p:ph type="dt" sz="half" idx="10"/>
          </p:nvPr>
        </p:nvSpPr>
        <p:spPr/>
        <p:txBody>
          <a:bodyPr/>
          <a:lstStyle/>
          <a:p>
            <a:fld id="{D52B6FAD-FE07-4847-B8B4-49D0AF6694CF}" type="datetime1">
              <a:rPr lang="fr-FR" smtClean="0"/>
              <a:t>07/01/2021</a:t>
            </a:fld>
            <a:endParaRPr lang="fr-FR"/>
          </a:p>
        </p:txBody>
      </p:sp>
      <p:sp>
        <p:nvSpPr>
          <p:cNvPr id="3" name="Espace réservé du pied de page 2">
            <a:extLst>
              <a:ext uri="{FF2B5EF4-FFF2-40B4-BE49-F238E27FC236}">
                <a16:creationId xmlns:a16="http://schemas.microsoft.com/office/drawing/2014/main" id="{09BFC41C-D791-4A4D-8254-44E02BD92D6B}"/>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38749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53905B-3000-41A3-BF13-CC16E9948F7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42CA1D5-3E02-4E66-93A4-EA5974091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357D6E9-18C4-4AAC-BF35-3E459D17E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711A47-070C-4419-A6FC-E8F381877139}"/>
              </a:ext>
            </a:extLst>
          </p:cNvPr>
          <p:cNvSpPr>
            <a:spLocks noGrp="1"/>
          </p:cNvSpPr>
          <p:nvPr>
            <p:ph type="dt" sz="half" idx="10"/>
          </p:nvPr>
        </p:nvSpPr>
        <p:spPr/>
        <p:txBody>
          <a:bodyPr/>
          <a:lstStyle/>
          <a:p>
            <a:fld id="{0F2959AA-18E3-4CB7-947D-05C45EA847E6}" type="datetime1">
              <a:rPr lang="fr-FR" smtClean="0"/>
              <a:t>07/01/2021</a:t>
            </a:fld>
            <a:endParaRPr lang="fr-FR"/>
          </a:p>
        </p:txBody>
      </p:sp>
      <p:sp>
        <p:nvSpPr>
          <p:cNvPr id="6" name="Espace réservé du pied de page 5">
            <a:extLst>
              <a:ext uri="{FF2B5EF4-FFF2-40B4-BE49-F238E27FC236}">
                <a16:creationId xmlns:a16="http://schemas.microsoft.com/office/drawing/2014/main" id="{CF1BAAF4-91B7-44A3-9B72-9333F8B12AA8}"/>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090811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32723-E77D-4FCE-A1FC-B2D4C1FED72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FEC1DBE-D255-4030-AEA3-601B28C536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81F44AD-F683-4E4B-A6B5-DB50757E6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BFAE86B-8BA9-4E60-B703-9647847902C1}"/>
              </a:ext>
            </a:extLst>
          </p:cNvPr>
          <p:cNvSpPr>
            <a:spLocks noGrp="1"/>
          </p:cNvSpPr>
          <p:nvPr>
            <p:ph type="dt" sz="half" idx="10"/>
          </p:nvPr>
        </p:nvSpPr>
        <p:spPr/>
        <p:txBody>
          <a:bodyPr/>
          <a:lstStyle/>
          <a:p>
            <a:fld id="{8AC6107B-F25C-4128-A43B-484D015CFB7B}" type="datetime1">
              <a:rPr lang="fr-FR" smtClean="0"/>
              <a:t>07/01/2021</a:t>
            </a:fld>
            <a:endParaRPr lang="fr-FR"/>
          </a:p>
        </p:txBody>
      </p:sp>
      <p:sp>
        <p:nvSpPr>
          <p:cNvPr id="6" name="Espace réservé du pied de page 5">
            <a:extLst>
              <a:ext uri="{FF2B5EF4-FFF2-40B4-BE49-F238E27FC236}">
                <a16:creationId xmlns:a16="http://schemas.microsoft.com/office/drawing/2014/main" id="{D259458C-6192-487B-9E4F-EC9DEC98CFC4}"/>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56577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924B6C1-C66F-418A-921F-329F494A7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F36A932-CD86-48D2-AA4A-7B068D8872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821F19-1831-4DEE-BF40-70E5CB34A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57821-EF42-440B-B44D-05400DA1E3BB}" type="datetime1">
              <a:rPr lang="fr-FR" smtClean="0"/>
              <a:t>07/01/2021</a:t>
            </a:fld>
            <a:endParaRPr lang="fr-FR"/>
          </a:p>
        </p:txBody>
      </p:sp>
      <p:sp>
        <p:nvSpPr>
          <p:cNvPr id="5" name="Espace réservé du pied de page 4">
            <a:extLst>
              <a:ext uri="{FF2B5EF4-FFF2-40B4-BE49-F238E27FC236}">
                <a16:creationId xmlns:a16="http://schemas.microsoft.com/office/drawing/2014/main" id="{642355E8-F5F1-4882-84EB-F3922280A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7" name="ZoneTexte 6">
            <a:extLst>
              <a:ext uri="{FF2B5EF4-FFF2-40B4-BE49-F238E27FC236}">
                <a16:creationId xmlns:a16="http://schemas.microsoft.com/office/drawing/2014/main" id="{AA7099C1-387E-4F97-9263-57B49CAAB472}"/>
              </a:ext>
            </a:extLst>
          </p:cNvPr>
          <p:cNvSpPr txBox="1"/>
          <p:nvPr userDrawn="1"/>
        </p:nvSpPr>
        <p:spPr>
          <a:xfrm>
            <a:off x="11218463" y="6492875"/>
            <a:ext cx="955343" cy="307777"/>
          </a:xfrm>
          <a:prstGeom prst="rect">
            <a:avLst/>
          </a:prstGeom>
          <a:noFill/>
        </p:spPr>
        <p:txBody>
          <a:bodyPr wrap="square" rtlCol="0">
            <a:spAutoFit/>
          </a:bodyPr>
          <a:lstStyle/>
          <a:p>
            <a:pPr algn="ctr"/>
            <a:fld id="{B1CC9980-BC01-4D67-8ECA-B6598C532830}" type="slidenum">
              <a:rPr lang="fr-FR" sz="1400" smtClean="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pPr algn="ctr"/>
              <a:t>‹N°›</a:t>
            </a:fld>
            <a:r>
              <a:rPr lang="fr-FR" sz="14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 / 34</a:t>
            </a:r>
          </a:p>
        </p:txBody>
      </p:sp>
    </p:spTree>
    <p:extLst>
      <p:ext uri="{BB962C8B-B14F-4D97-AF65-F5344CB8AC3E}">
        <p14:creationId xmlns:p14="http://schemas.microsoft.com/office/powerpoint/2010/main" val="3857833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www.flaticon.com/authors/payungkead"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www.flaticon.com/authors/payungkead"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hyperlink" Target="https://www.wooclap.com/FDBIU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9.wdp"/></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9.wdp"/></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0.wdp"/></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microsoft.com/office/2007/relationships/hdphoto" Target="../media/hdphoto9.wdp"/></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microsoft.com/office/2007/relationships/hdphoto" Target="../media/hdphoto9.wdp"/></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6.png"/><Relationship Id="rId4" Type="http://schemas.microsoft.com/office/2007/relationships/hdphoto" Target="../media/hdphoto10.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microsoft.com/office/2007/relationships/hdphoto" Target="../media/hdphoto9.wdp"/></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6.xml"/><Relationship Id="rId1" Type="http://schemas.openxmlformats.org/officeDocument/2006/relationships/video" Target="https://www.youtube.com/embed/trWrEWfhTVg?feature=oembed" TargetMode="External"/></Relationships>
</file>

<file path=ppt/slides/_rels/slide3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hyperlink" Target="https://www.wooclap.com/ZYHIPL"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hyperlink" Target="https://www.wooclap.com/NKYHS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flaticon.com/authors/payungkead"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www.flaticon.com/authors/payungkead"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1358E2F-244F-4D52-A7AD-4EF352C52B9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24707" y="5289635"/>
            <a:ext cx="2498143" cy="86458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F52C2EED-19D1-4528-BF11-D008FC2627F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r="-238"/>
          <a:stretch/>
        </p:blipFill>
        <p:spPr>
          <a:xfrm>
            <a:off x="-13855" y="0"/>
            <a:ext cx="8397541" cy="6858000"/>
          </a:xfrm>
          <a:prstGeom prst="rect">
            <a:avLst/>
          </a:prstGeom>
        </p:spPr>
      </p:pic>
      <p:sp>
        <p:nvSpPr>
          <p:cNvPr id="10" name="ZoneTexte 9">
            <a:extLst>
              <a:ext uri="{FF2B5EF4-FFF2-40B4-BE49-F238E27FC236}">
                <a16:creationId xmlns:a16="http://schemas.microsoft.com/office/drawing/2014/main" id="{E8A6AD71-8A54-4ABD-ABD6-2AD533C9F4F2}"/>
              </a:ext>
            </a:extLst>
          </p:cNvPr>
          <p:cNvSpPr txBox="1"/>
          <p:nvPr/>
        </p:nvSpPr>
        <p:spPr>
          <a:xfrm>
            <a:off x="456903" y="6539347"/>
            <a:ext cx="7078959" cy="338554"/>
          </a:xfrm>
          <a:prstGeom prst="rect">
            <a:avLst/>
          </a:prstGeom>
          <a:noFill/>
        </p:spPr>
        <p:txBody>
          <a:bodyPr wrap="square" rtlCol="0">
            <a:spAutoFit/>
          </a:bodyPr>
          <a:lstStyle/>
          <a:p>
            <a:r>
              <a:rPr lang="fr-FR" sz="1600" dirty="0">
                <a:solidFill>
                  <a:schemeClr val="accent3">
                    <a:lumMod val="50000"/>
                  </a:schemeClr>
                </a:solidFill>
                <a:latin typeface="Roboto Light" panose="02000000000000000000" pitchFamily="2" charset="0"/>
                <a:ea typeface="Roboto Light" panose="02000000000000000000" pitchFamily="2" charset="0"/>
              </a:rPr>
              <a:t>Diane Dufort</a:t>
            </a:r>
          </a:p>
        </p:txBody>
      </p:sp>
      <p:sp>
        <p:nvSpPr>
          <p:cNvPr id="11" name="ZoneTexte 10">
            <a:extLst>
              <a:ext uri="{FF2B5EF4-FFF2-40B4-BE49-F238E27FC236}">
                <a16:creationId xmlns:a16="http://schemas.microsoft.com/office/drawing/2014/main" id="{5BB5F42D-966C-4DE5-ADC2-F81E2573525A}"/>
              </a:ext>
            </a:extLst>
          </p:cNvPr>
          <p:cNvSpPr txBox="1"/>
          <p:nvPr/>
        </p:nvSpPr>
        <p:spPr>
          <a:xfrm>
            <a:off x="5779301" y="484564"/>
            <a:ext cx="6317449" cy="1446550"/>
          </a:xfrm>
          <a:prstGeom prst="rect">
            <a:avLst/>
          </a:prstGeom>
          <a:noFill/>
        </p:spPr>
        <p:txBody>
          <a:bodyPr wrap="square" rtlCol="0">
            <a:spAutoFit/>
          </a:bodyPr>
          <a:lstStyle/>
          <a:p>
            <a:r>
              <a:rPr lang="fr-FR" sz="4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L'INFORM</a:t>
            </a:r>
            <a:r>
              <a:rPr lang="fr-FR" sz="44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ATION À </a:t>
            </a:r>
          </a:p>
          <a:p>
            <a:r>
              <a:rPr lang="fr-FR" sz="4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L'ÈRE DU </a:t>
            </a:r>
            <a:r>
              <a:rPr lang="fr-FR" sz="44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NUMÉRIQUE</a:t>
            </a:r>
          </a:p>
        </p:txBody>
      </p:sp>
      <p:sp>
        <p:nvSpPr>
          <p:cNvPr id="12" name="ZoneTexte 11">
            <a:extLst>
              <a:ext uri="{FF2B5EF4-FFF2-40B4-BE49-F238E27FC236}">
                <a16:creationId xmlns:a16="http://schemas.microsoft.com/office/drawing/2014/main" id="{77FF85B5-C95E-45A1-9832-8EE9A29CCA9F}"/>
              </a:ext>
            </a:extLst>
          </p:cNvPr>
          <p:cNvSpPr txBox="1"/>
          <p:nvPr/>
        </p:nvSpPr>
        <p:spPr>
          <a:xfrm>
            <a:off x="5782339" y="2021378"/>
            <a:ext cx="6317449" cy="630942"/>
          </a:xfrm>
          <a:prstGeom prst="rect">
            <a:avLst/>
          </a:prstGeom>
          <a:solidFill>
            <a:srgbClr val="F2F2F2">
              <a:alpha val="60000"/>
            </a:srgbClr>
          </a:solidFill>
        </p:spPr>
        <p:txBody>
          <a:bodyPr wrap="square" rtlCol="0">
            <a:spAutoFit/>
          </a:bodyPr>
          <a:lstStyle/>
          <a:p>
            <a:r>
              <a:rPr lang="fr-FR" sz="3500" cap="small"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Bases informatiques – COP (S1)</a:t>
            </a:r>
          </a:p>
        </p:txBody>
      </p:sp>
      <p:pic>
        <p:nvPicPr>
          <p:cNvPr id="8" name="Image 7">
            <a:extLst>
              <a:ext uri="{FF2B5EF4-FFF2-40B4-BE49-F238E27FC236}">
                <a16:creationId xmlns:a16="http://schemas.microsoft.com/office/drawing/2014/main" id="{DD5F18A4-2140-4785-A9F3-6934230DD5C7}"/>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556871" y="6360477"/>
            <a:ext cx="1106845" cy="196117"/>
          </a:xfrm>
          <a:prstGeom prst="rect">
            <a:avLst/>
          </a:prstGeom>
          <a:noFill/>
        </p:spPr>
      </p:pic>
    </p:spTree>
    <p:extLst>
      <p:ext uri="{BB962C8B-B14F-4D97-AF65-F5344CB8AC3E}">
        <p14:creationId xmlns:p14="http://schemas.microsoft.com/office/powerpoint/2010/main" val="68958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3">
            <a:extLst>
              <a:ext uri="{FF2B5EF4-FFF2-40B4-BE49-F238E27FC236}">
                <a16:creationId xmlns:a16="http://schemas.microsoft.com/office/drawing/2014/main" id="{41AE43D2-39D4-4D99-9533-318C0BADE0E8}"/>
              </a:ext>
            </a:extLst>
          </p:cNvPr>
          <p:cNvSpPr/>
          <p:nvPr/>
        </p:nvSpPr>
        <p:spPr>
          <a:xfrm>
            <a:off x="4543928" y="0"/>
            <a:ext cx="7648072"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7609115 w 12192000"/>
              <a:gd name="connsiteY0" fmla="*/ 16329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609115 w 12192000"/>
              <a:gd name="connsiteY4" fmla="*/ 16329 h 6858000"/>
              <a:gd name="connsiteX0" fmla="*/ 2808515 w 7391400"/>
              <a:gd name="connsiteY0" fmla="*/ 16329 h 6858000"/>
              <a:gd name="connsiteX1" fmla="*/ 7391400 w 7391400"/>
              <a:gd name="connsiteY1" fmla="*/ 0 h 6858000"/>
              <a:gd name="connsiteX2" fmla="*/ 7391400 w 7391400"/>
              <a:gd name="connsiteY2" fmla="*/ 6858000 h 6858000"/>
              <a:gd name="connsiteX3" fmla="*/ 0 w 7391400"/>
              <a:gd name="connsiteY3" fmla="*/ 6841671 h 6858000"/>
              <a:gd name="connsiteX4" fmla="*/ 2808515 w 7391400"/>
              <a:gd name="connsiteY4" fmla="*/ 1632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00" h="6858000">
                <a:moveTo>
                  <a:pt x="2808515" y="16329"/>
                </a:moveTo>
                <a:lnTo>
                  <a:pt x="7391400" y="0"/>
                </a:lnTo>
                <a:lnTo>
                  <a:pt x="7391400" y="6858000"/>
                </a:lnTo>
                <a:lnTo>
                  <a:pt x="0" y="6841671"/>
                </a:lnTo>
                <a:lnTo>
                  <a:pt x="2808515" y="16329"/>
                </a:lnTo>
                <a:close/>
              </a:path>
            </a:pathLst>
          </a:custGeom>
          <a:solidFill>
            <a:srgbClr val="4D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extLst>
              <a:ext uri="{FF2B5EF4-FFF2-40B4-BE49-F238E27FC236}">
                <a16:creationId xmlns:a16="http://schemas.microsoft.com/office/drawing/2014/main" id="{AC560FE2-DE42-4748-AC00-D6B7E697E937}"/>
              </a:ext>
            </a:extLst>
          </p:cNvPr>
          <p:cNvSpPr>
            <a:spLocks noGrp="1"/>
          </p:cNvSpPr>
          <p:nvPr>
            <p:ph type="title"/>
          </p:nvPr>
        </p:nvSpPr>
        <p:spPr>
          <a:xfrm>
            <a:off x="838200" y="365125"/>
            <a:ext cx="10515600" cy="1325563"/>
          </a:xfrm>
        </p:spPr>
        <p:txBody>
          <a:bodyPr/>
          <a:lstStyle/>
          <a:p>
            <a:r>
              <a:rPr lang="fr-FR" dirty="0"/>
              <a:t>2. Les fichiers et formats</a:t>
            </a:r>
          </a:p>
        </p:txBody>
      </p:sp>
      <p:sp>
        <p:nvSpPr>
          <p:cNvPr id="9" name="ZoneTexte 8">
            <a:extLst>
              <a:ext uri="{FF2B5EF4-FFF2-40B4-BE49-F238E27FC236}">
                <a16:creationId xmlns:a16="http://schemas.microsoft.com/office/drawing/2014/main" id="{6A348931-D529-483C-9A00-B6F5DB02345D}"/>
              </a:ext>
            </a:extLst>
          </p:cNvPr>
          <p:cNvSpPr txBox="1"/>
          <p:nvPr/>
        </p:nvSpPr>
        <p:spPr>
          <a:xfrm>
            <a:off x="0" y="6492875"/>
            <a:ext cx="4691063" cy="307777"/>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Source de l'image : </a:t>
            </a:r>
            <a:r>
              <a:rPr lang="fr-FR" sz="1400" dirty="0" err="1">
                <a:latin typeface="Open Sans Light" panose="020B0306030504020204" pitchFamily="34" charset="0"/>
                <a:ea typeface="Open Sans Light" panose="020B0306030504020204" pitchFamily="34" charset="0"/>
                <a:cs typeface="Open Sans Light" panose="020B0306030504020204" pitchFamily="34" charset="0"/>
                <a:hlinkClick r:id="rId3"/>
              </a:rPr>
              <a:t>Payungkead</a:t>
            </a:r>
            <a:r>
              <a:rPr lang="fr-FR" sz="1400" dirty="0">
                <a:latin typeface="Open Sans Light" panose="020B0306030504020204" pitchFamily="34" charset="0"/>
                <a:ea typeface="Open Sans Light" panose="020B0306030504020204" pitchFamily="34" charset="0"/>
                <a:cs typeface="Open Sans Light" panose="020B0306030504020204" pitchFamily="34" charset="0"/>
              </a:rPr>
              <a:t> at flaticon.com</a:t>
            </a:r>
            <a:endPar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 name="Image 9">
            <a:extLst>
              <a:ext uri="{FF2B5EF4-FFF2-40B4-BE49-F238E27FC236}">
                <a16:creationId xmlns:a16="http://schemas.microsoft.com/office/drawing/2014/main" id="{B4D5DE1B-0DF5-4467-8A48-7C4C401A46B0}"/>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25073" y="4464002"/>
            <a:ext cx="1509459" cy="1509459"/>
          </a:xfrm>
          <a:prstGeom prst="rect">
            <a:avLst/>
          </a:prstGeom>
        </p:spPr>
      </p:pic>
      <p:sp>
        <p:nvSpPr>
          <p:cNvPr id="11" name="Titre 3">
            <a:extLst>
              <a:ext uri="{FF2B5EF4-FFF2-40B4-BE49-F238E27FC236}">
                <a16:creationId xmlns:a16="http://schemas.microsoft.com/office/drawing/2014/main" id="{E66FE078-3EC8-4834-B4A7-5E5C730490E5}"/>
              </a:ext>
            </a:extLst>
          </p:cNvPr>
          <p:cNvSpPr txBox="1">
            <a:spLocks/>
          </p:cNvSpPr>
          <p:nvPr/>
        </p:nvSpPr>
        <p:spPr>
          <a:xfrm>
            <a:off x="987240" y="1604640"/>
            <a:ext cx="10385552"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De l'information à la donnée... 			</a:t>
            </a:r>
            <a:r>
              <a:rPr lang="fr-FR" sz="2800" dirty="0">
                <a:solidFill>
                  <a:schemeClr val="bg1"/>
                </a:solidFill>
              </a:rPr>
              <a:t>De la  donnée au fichier ...</a:t>
            </a:r>
          </a:p>
        </p:txBody>
      </p:sp>
      <p:sp>
        <p:nvSpPr>
          <p:cNvPr id="12" name="ZoneTexte 11">
            <a:extLst>
              <a:ext uri="{FF2B5EF4-FFF2-40B4-BE49-F238E27FC236}">
                <a16:creationId xmlns:a16="http://schemas.microsoft.com/office/drawing/2014/main" id="{DE8797A8-C59A-4D60-8AA9-A28A6B505143}"/>
              </a:ext>
            </a:extLst>
          </p:cNvPr>
          <p:cNvSpPr txBox="1"/>
          <p:nvPr/>
        </p:nvSpPr>
        <p:spPr>
          <a:xfrm>
            <a:off x="987240" y="2466809"/>
            <a:ext cx="4302604" cy="163121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utilisateur</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d'un ordinateur manipule de l'information et des ressources : il retouche des photos, rédige des documents, regarde un film, ....</a:t>
            </a:r>
          </a:p>
        </p:txBody>
      </p:sp>
      <p:graphicFrame>
        <p:nvGraphicFramePr>
          <p:cNvPr id="14" name="Tableau 14">
            <a:extLst>
              <a:ext uri="{FF2B5EF4-FFF2-40B4-BE49-F238E27FC236}">
                <a16:creationId xmlns:a16="http://schemas.microsoft.com/office/drawing/2014/main" id="{E71AF95D-07D7-4F51-96A9-1E65414C270A}"/>
              </a:ext>
            </a:extLst>
          </p:cNvPr>
          <p:cNvGraphicFramePr>
            <a:graphicFrameLocks noGrp="1"/>
          </p:cNvGraphicFramePr>
          <p:nvPr>
            <p:extLst>
              <p:ext uri="{D42A27DB-BD31-4B8C-83A1-F6EECF244321}">
                <p14:modId xmlns:p14="http://schemas.microsoft.com/office/powerpoint/2010/main" val="600675678"/>
              </p:ext>
            </p:extLst>
          </p:nvPr>
        </p:nvGraphicFramePr>
        <p:xfrm>
          <a:off x="6902158" y="2316480"/>
          <a:ext cx="4876799" cy="2225040"/>
        </p:xfrm>
        <a:graphic>
          <a:graphicData uri="http://schemas.openxmlformats.org/drawingml/2006/table">
            <a:tbl>
              <a:tblPr firstRow="1" bandRow="1">
                <a:tableStyleId>{073A0DAA-6AF3-43AB-8588-CEC1D06C72B9}</a:tableStyleId>
              </a:tblPr>
              <a:tblGrid>
                <a:gridCol w="1391610">
                  <a:extLst>
                    <a:ext uri="{9D8B030D-6E8A-4147-A177-3AD203B41FA5}">
                      <a16:colId xmlns:a16="http://schemas.microsoft.com/office/drawing/2014/main" val="3283824675"/>
                    </a:ext>
                  </a:extLst>
                </a:gridCol>
                <a:gridCol w="1122948">
                  <a:extLst>
                    <a:ext uri="{9D8B030D-6E8A-4147-A177-3AD203B41FA5}">
                      <a16:colId xmlns:a16="http://schemas.microsoft.com/office/drawing/2014/main" val="218289931"/>
                    </a:ext>
                  </a:extLst>
                </a:gridCol>
                <a:gridCol w="2362241">
                  <a:extLst>
                    <a:ext uri="{9D8B030D-6E8A-4147-A177-3AD203B41FA5}">
                      <a16:colId xmlns:a16="http://schemas.microsoft.com/office/drawing/2014/main" val="319853844"/>
                    </a:ext>
                  </a:extLst>
                </a:gridCol>
              </a:tblGrid>
              <a:tr h="370840">
                <a:tc>
                  <a:txBody>
                    <a:bodyPr/>
                    <a:lstStyle/>
                    <a:p>
                      <a:r>
                        <a:rPr lang="fr-FR" dirty="0"/>
                        <a:t>Nom</a:t>
                      </a:r>
                    </a:p>
                  </a:txBody>
                  <a:tcPr/>
                </a:tc>
                <a:tc>
                  <a:txBody>
                    <a:bodyPr/>
                    <a:lstStyle/>
                    <a:p>
                      <a:r>
                        <a:rPr lang="fr-FR" dirty="0"/>
                        <a:t>Symbole</a:t>
                      </a:r>
                    </a:p>
                  </a:txBody>
                  <a:tcPr/>
                </a:tc>
                <a:tc>
                  <a:txBody>
                    <a:bodyPr/>
                    <a:lstStyle/>
                    <a:p>
                      <a:r>
                        <a:rPr lang="fr-FR" dirty="0"/>
                        <a:t>Valeur (en octets)</a:t>
                      </a:r>
                    </a:p>
                  </a:txBody>
                  <a:tcPr/>
                </a:tc>
                <a:extLst>
                  <a:ext uri="{0D108BD9-81ED-4DB2-BD59-A6C34878D82A}">
                    <a16:rowId xmlns:a16="http://schemas.microsoft.com/office/drawing/2014/main" val="2254154851"/>
                  </a:ext>
                </a:extLst>
              </a:tr>
              <a:tr h="370840">
                <a:tc>
                  <a:txBody>
                    <a:bodyPr/>
                    <a:lstStyle/>
                    <a:p>
                      <a:r>
                        <a:rPr lang="fr-FR" dirty="0"/>
                        <a:t>Kibioctet</a:t>
                      </a:r>
                    </a:p>
                  </a:txBody>
                  <a:tcPr/>
                </a:tc>
                <a:tc>
                  <a:txBody>
                    <a:bodyPr/>
                    <a:lstStyle/>
                    <a:p>
                      <a:r>
                        <a:rPr lang="fr-FR" dirty="0" err="1"/>
                        <a:t>Kio</a:t>
                      </a:r>
                      <a:endParaRPr lang="fr-FR" dirty="0"/>
                    </a:p>
                  </a:txBody>
                  <a:tcPr/>
                </a:tc>
                <a:tc>
                  <a:txBody>
                    <a:bodyPr/>
                    <a:lstStyle/>
                    <a:p>
                      <a:r>
                        <a:rPr lang="fr-FR" dirty="0"/>
                        <a:t>1024 (2</a:t>
                      </a:r>
                      <a:r>
                        <a:rPr lang="fr-FR" baseline="30000" dirty="0"/>
                        <a:t>10</a:t>
                      </a:r>
                      <a:r>
                        <a:rPr lang="fr-FR" dirty="0"/>
                        <a:t>)</a:t>
                      </a:r>
                    </a:p>
                  </a:txBody>
                  <a:tcPr/>
                </a:tc>
                <a:extLst>
                  <a:ext uri="{0D108BD9-81ED-4DB2-BD59-A6C34878D82A}">
                    <a16:rowId xmlns:a16="http://schemas.microsoft.com/office/drawing/2014/main" val="859457089"/>
                  </a:ext>
                </a:extLst>
              </a:tr>
              <a:tr h="370840">
                <a:tc>
                  <a:txBody>
                    <a:bodyPr/>
                    <a:lstStyle/>
                    <a:p>
                      <a:r>
                        <a:rPr lang="fr-FR" dirty="0"/>
                        <a:t>Mébioctet</a:t>
                      </a:r>
                    </a:p>
                  </a:txBody>
                  <a:tcPr/>
                </a:tc>
                <a:tc>
                  <a:txBody>
                    <a:bodyPr/>
                    <a:lstStyle/>
                    <a:p>
                      <a:r>
                        <a:rPr lang="fr-FR" dirty="0" err="1"/>
                        <a:t>Mio</a:t>
                      </a:r>
                      <a:endParaRPr lang="fr-FR" dirty="0"/>
                    </a:p>
                  </a:txBody>
                  <a:tcPr/>
                </a:tc>
                <a:tc>
                  <a:txBody>
                    <a:bodyPr/>
                    <a:lstStyle/>
                    <a:p>
                      <a:r>
                        <a:rPr lang="fr-FR" dirty="0"/>
                        <a:t>1024 </a:t>
                      </a:r>
                      <a:r>
                        <a:rPr lang="fr-FR" dirty="0" err="1"/>
                        <a:t>Kio</a:t>
                      </a:r>
                      <a:r>
                        <a:rPr lang="fr-FR" dirty="0"/>
                        <a:t> (2</a:t>
                      </a:r>
                      <a:r>
                        <a:rPr lang="fr-FR" baseline="30000" dirty="0"/>
                        <a:t>20</a:t>
                      </a:r>
                      <a:r>
                        <a:rPr lang="fr-FR" dirty="0"/>
                        <a:t>)</a:t>
                      </a:r>
                    </a:p>
                  </a:txBody>
                  <a:tcPr/>
                </a:tc>
                <a:extLst>
                  <a:ext uri="{0D108BD9-81ED-4DB2-BD59-A6C34878D82A}">
                    <a16:rowId xmlns:a16="http://schemas.microsoft.com/office/drawing/2014/main" val="4139156458"/>
                  </a:ext>
                </a:extLst>
              </a:tr>
              <a:tr h="370840">
                <a:tc>
                  <a:txBody>
                    <a:bodyPr/>
                    <a:lstStyle/>
                    <a:p>
                      <a:r>
                        <a:rPr lang="fr-FR" dirty="0"/>
                        <a:t>Gibioctet</a:t>
                      </a:r>
                    </a:p>
                  </a:txBody>
                  <a:tcPr/>
                </a:tc>
                <a:tc>
                  <a:txBody>
                    <a:bodyPr/>
                    <a:lstStyle/>
                    <a:p>
                      <a:r>
                        <a:rPr lang="fr-FR" dirty="0" err="1"/>
                        <a:t>Gio</a:t>
                      </a:r>
                      <a:endParaRPr lang="fr-FR" dirty="0"/>
                    </a:p>
                  </a:txBody>
                  <a:tcPr/>
                </a:tc>
                <a:tc>
                  <a:txBody>
                    <a:bodyPr/>
                    <a:lstStyle/>
                    <a:p>
                      <a:r>
                        <a:rPr lang="fr-FR" dirty="0"/>
                        <a:t>1024 </a:t>
                      </a:r>
                      <a:r>
                        <a:rPr lang="fr-FR" dirty="0" err="1"/>
                        <a:t>Mio</a:t>
                      </a:r>
                      <a:r>
                        <a:rPr lang="fr-FR" dirty="0"/>
                        <a:t> (2</a:t>
                      </a:r>
                      <a:r>
                        <a:rPr lang="fr-FR" baseline="30000" dirty="0"/>
                        <a:t>30</a:t>
                      </a:r>
                      <a:r>
                        <a:rPr lang="fr-FR" dirty="0"/>
                        <a:t>)</a:t>
                      </a:r>
                    </a:p>
                  </a:txBody>
                  <a:tcPr/>
                </a:tc>
                <a:extLst>
                  <a:ext uri="{0D108BD9-81ED-4DB2-BD59-A6C34878D82A}">
                    <a16:rowId xmlns:a16="http://schemas.microsoft.com/office/drawing/2014/main" val="192907449"/>
                  </a:ext>
                </a:extLst>
              </a:tr>
              <a:tr h="370840">
                <a:tc>
                  <a:txBody>
                    <a:bodyPr/>
                    <a:lstStyle/>
                    <a:p>
                      <a:r>
                        <a:rPr lang="fr-FR" dirty="0"/>
                        <a:t>Tébioctet</a:t>
                      </a:r>
                    </a:p>
                  </a:txBody>
                  <a:tcPr/>
                </a:tc>
                <a:tc>
                  <a:txBody>
                    <a:bodyPr/>
                    <a:lstStyle/>
                    <a:p>
                      <a:r>
                        <a:rPr lang="fr-FR" dirty="0" err="1"/>
                        <a:t>Tio</a:t>
                      </a:r>
                      <a:endParaRPr lang="fr-FR" dirty="0"/>
                    </a:p>
                  </a:txBody>
                  <a:tcPr/>
                </a:tc>
                <a:tc>
                  <a:txBody>
                    <a:bodyPr/>
                    <a:lstStyle/>
                    <a:p>
                      <a:r>
                        <a:rPr lang="fr-FR" dirty="0"/>
                        <a:t>1024 </a:t>
                      </a:r>
                      <a:r>
                        <a:rPr lang="fr-FR" dirty="0" err="1"/>
                        <a:t>Gio</a:t>
                      </a:r>
                      <a:r>
                        <a:rPr lang="fr-FR" dirty="0"/>
                        <a:t> (2</a:t>
                      </a:r>
                      <a:r>
                        <a:rPr lang="fr-FR" baseline="30000" dirty="0"/>
                        <a:t>40</a:t>
                      </a:r>
                      <a:r>
                        <a:rPr lang="fr-FR" dirty="0"/>
                        <a:t>)</a:t>
                      </a:r>
                    </a:p>
                  </a:txBody>
                  <a:tcPr/>
                </a:tc>
                <a:extLst>
                  <a:ext uri="{0D108BD9-81ED-4DB2-BD59-A6C34878D82A}">
                    <a16:rowId xmlns:a16="http://schemas.microsoft.com/office/drawing/2014/main" val="3982863983"/>
                  </a:ext>
                </a:extLst>
              </a:tr>
              <a:tr h="370840">
                <a:tc>
                  <a:txBody>
                    <a:bodyPr/>
                    <a:lstStyle/>
                    <a:p>
                      <a:r>
                        <a:rPr lang="fr-FR" dirty="0"/>
                        <a:t>Pébioctet</a:t>
                      </a:r>
                    </a:p>
                  </a:txBody>
                  <a:tcPr/>
                </a:tc>
                <a:tc>
                  <a:txBody>
                    <a:bodyPr/>
                    <a:lstStyle/>
                    <a:p>
                      <a:r>
                        <a:rPr lang="fr-FR" dirty="0"/>
                        <a:t>Pio</a:t>
                      </a:r>
                    </a:p>
                  </a:txBody>
                  <a:tcPr/>
                </a:tc>
                <a:tc>
                  <a:txBody>
                    <a:bodyPr/>
                    <a:lstStyle/>
                    <a:p>
                      <a:r>
                        <a:rPr lang="fr-FR" dirty="0"/>
                        <a:t>1024 </a:t>
                      </a:r>
                      <a:r>
                        <a:rPr lang="fr-FR" dirty="0" err="1"/>
                        <a:t>Tio</a:t>
                      </a:r>
                      <a:r>
                        <a:rPr lang="fr-FR" dirty="0"/>
                        <a:t> (2</a:t>
                      </a:r>
                      <a:r>
                        <a:rPr lang="fr-FR" baseline="30000" dirty="0"/>
                        <a:t>50</a:t>
                      </a:r>
                      <a:r>
                        <a:rPr lang="fr-FR" dirty="0"/>
                        <a:t>)</a:t>
                      </a:r>
                    </a:p>
                  </a:txBody>
                  <a:tcPr/>
                </a:tc>
                <a:extLst>
                  <a:ext uri="{0D108BD9-81ED-4DB2-BD59-A6C34878D82A}">
                    <a16:rowId xmlns:a16="http://schemas.microsoft.com/office/drawing/2014/main" val="2205682663"/>
                  </a:ext>
                </a:extLst>
              </a:tr>
            </a:tbl>
          </a:graphicData>
        </a:graphic>
      </p:graphicFrame>
    </p:spTree>
    <p:extLst>
      <p:ext uri="{BB962C8B-B14F-4D97-AF65-F5344CB8AC3E}">
        <p14:creationId xmlns:p14="http://schemas.microsoft.com/office/powerpoint/2010/main" val="3125208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93D4CB-78D5-4498-AA77-B48C5288293F}"/>
              </a:ext>
            </a:extLst>
          </p:cNvPr>
          <p:cNvSpPr>
            <a:spLocks noGrp="1"/>
          </p:cNvSpPr>
          <p:nvPr>
            <p:ph type="title"/>
          </p:nvPr>
        </p:nvSpPr>
        <p:spPr/>
        <p:txBody>
          <a:bodyPr/>
          <a:lstStyle/>
          <a:p>
            <a:r>
              <a:rPr lang="fr-FR" dirty="0"/>
              <a:t>2. Les fichiers et formats</a:t>
            </a:r>
          </a:p>
        </p:txBody>
      </p:sp>
      <p:sp>
        <p:nvSpPr>
          <p:cNvPr id="9" name="Rectangle 23">
            <a:extLst>
              <a:ext uri="{FF2B5EF4-FFF2-40B4-BE49-F238E27FC236}">
                <a16:creationId xmlns:a16="http://schemas.microsoft.com/office/drawing/2014/main" id="{D4240BD1-1D69-499B-9031-906B9F159A44}"/>
              </a:ext>
            </a:extLst>
          </p:cNvPr>
          <p:cNvSpPr/>
          <p:nvPr/>
        </p:nvSpPr>
        <p:spPr>
          <a:xfrm>
            <a:off x="4543928" y="0"/>
            <a:ext cx="7648072"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7609115 w 12192000"/>
              <a:gd name="connsiteY0" fmla="*/ 16329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609115 w 12192000"/>
              <a:gd name="connsiteY4" fmla="*/ 16329 h 6858000"/>
              <a:gd name="connsiteX0" fmla="*/ 2808515 w 7391400"/>
              <a:gd name="connsiteY0" fmla="*/ 16329 h 6858000"/>
              <a:gd name="connsiteX1" fmla="*/ 7391400 w 7391400"/>
              <a:gd name="connsiteY1" fmla="*/ 0 h 6858000"/>
              <a:gd name="connsiteX2" fmla="*/ 7391400 w 7391400"/>
              <a:gd name="connsiteY2" fmla="*/ 6858000 h 6858000"/>
              <a:gd name="connsiteX3" fmla="*/ 0 w 7391400"/>
              <a:gd name="connsiteY3" fmla="*/ 6841671 h 6858000"/>
              <a:gd name="connsiteX4" fmla="*/ 2808515 w 7391400"/>
              <a:gd name="connsiteY4" fmla="*/ 1632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00" h="6858000">
                <a:moveTo>
                  <a:pt x="2808515" y="16329"/>
                </a:moveTo>
                <a:lnTo>
                  <a:pt x="7391400" y="0"/>
                </a:lnTo>
                <a:lnTo>
                  <a:pt x="7391400" y="6858000"/>
                </a:lnTo>
                <a:lnTo>
                  <a:pt x="0" y="6841671"/>
                </a:lnTo>
                <a:lnTo>
                  <a:pt x="2808515" y="16329"/>
                </a:lnTo>
                <a:close/>
              </a:path>
            </a:pathLst>
          </a:custGeom>
          <a:solidFill>
            <a:srgbClr val="4D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re 3">
            <a:extLst>
              <a:ext uri="{FF2B5EF4-FFF2-40B4-BE49-F238E27FC236}">
                <a16:creationId xmlns:a16="http://schemas.microsoft.com/office/drawing/2014/main" id="{D6FAEECF-2682-46F2-934D-2D35BD6F4C11}"/>
              </a:ext>
            </a:extLst>
          </p:cNvPr>
          <p:cNvSpPr txBox="1">
            <a:spLocks/>
          </p:cNvSpPr>
          <p:nvPr/>
        </p:nvSpPr>
        <p:spPr>
          <a:xfrm>
            <a:off x="987240" y="1604640"/>
            <a:ext cx="10385552"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De l'information à la donnée... 			</a:t>
            </a:r>
            <a:r>
              <a:rPr lang="fr-FR" sz="2800" dirty="0">
                <a:solidFill>
                  <a:schemeClr val="bg1"/>
                </a:solidFill>
              </a:rPr>
              <a:t>De la  donnée au fichier ...</a:t>
            </a:r>
          </a:p>
        </p:txBody>
      </p:sp>
      <p:sp>
        <p:nvSpPr>
          <p:cNvPr id="12" name="ZoneTexte 11">
            <a:extLst>
              <a:ext uri="{FF2B5EF4-FFF2-40B4-BE49-F238E27FC236}">
                <a16:creationId xmlns:a16="http://schemas.microsoft.com/office/drawing/2014/main" id="{043175C5-2FB0-4CEF-B358-A27AF878543F}"/>
              </a:ext>
            </a:extLst>
          </p:cNvPr>
          <p:cNvSpPr txBox="1"/>
          <p:nvPr/>
        </p:nvSpPr>
        <p:spPr>
          <a:xfrm>
            <a:off x="0" y="6492875"/>
            <a:ext cx="4691063" cy="307777"/>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Source de l'image : </a:t>
            </a:r>
            <a:r>
              <a:rPr lang="fr-FR" sz="1400" dirty="0" err="1">
                <a:latin typeface="Open Sans Light" panose="020B0306030504020204" pitchFamily="34" charset="0"/>
                <a:ea typeface="Open Sans Light" panose="020B0306030504020204" pitchFamily="34" charset="0"/>
                <a:cs typeface="Open Sans Light" panose="020B0306030504020204" pitchFamily="34" charset="0"/>
                <a:hlinkClick r:id="rId3"/>
              </a:rPr>
              <a:t>Payungkead</a:t>
            </a:r>
            <a:r>
              <a:rPr lang="fr-FR" sz="1400" dirty="0">
                <a:latin typeface="Open Sans Light" panose="020B0306030504020204" pitchFamily="34" charset="0"/>
                <a:ea typeface="Open Sans Light" panose="020B0306030504020204" pitchFamily="34" charset="0"/>
                <a:cs typeface="Open Sans Light" panose="020B0306030504020204" pitchFamily="34" charset="0"/>
              </a:rPr>
              <a:t> at flaticon.com</a:t>
            </a:r>
            <a:endPar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Ellipse 2">
            <a:extLst>
              <a:ext uri="{FF2B5EF4-FFF2-40B4-BE49-F238E27FC236}">
                <a16:creationId xmlns:a16="http://schemas.microsoft.com/office/drawing/2014/main" id="{B9C3A072-27A3-449A-AA38-7D47F8562B03}"/>
              </a:ext>
            </a:extLst>
          </p:cNvPr>
          <p:cNvSpPr/>
          <p:nvPr/>
        </p:nvSpPr>
        <p:spPr>
          <a:xfrm>
            <a:off x="5399381" y="2915653"/>
            <a:ext cx="1138666" cy="1026694"/>
          </a:xfrm>
          <a:prstGeom prst="ellipse">
            <a:avLst/>
          </a:prstGeom>
          <a:solidFill>
            <a:schemeClr val="bg1"/>
          </a:solidFill>
          <a:ln>
            <a:solidFill>
              <a:srgbClr val="4D49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a:t>
            </a:r>
            <a:endParaRPr lang="fr-FR"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ZoneTexte 13">
            <a:extLst>
              <a:ext uri="{FF2B5EF4-FFF2-40B4-BE49-F238E27FC236}">
                <a16:creationId xmlns:a16="http://schemas.microsoft.com/office/drawing/2014/main" id="{ACB4B52E-60CA-4A35-B2DB-6B9053DE6C03}"/>
              </a:ext>
            </a:extLst>
          </p:cNvPr>
          <p:cNvSpPr txBox="1"/>
          <p:nvPr/>
        </p:nvSpPr>
        <p:spPr>
          <a:xfrm>
            <a:off x="987240" y="2466809"/>
            <a:ext cx="4302604" cy="163121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utilisateur</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d'un ordinateur manipule de l'information et des ressources : il retouche des photos, rédige des documents, regarde un film, ....</a:t>
            </a:r>
          </a:p>
        </p:txBody>
      </p:sp>
      <p:graphicFrame>
        <p:nvGraphicFramePr>
          <p:cNvPr id="16" name="Tableau 14">
            <a:extLst>
              <a:ext uri="{FF2B5EF4-FFF2-40B4-BE49-F238E27FC236}">
                <a16:creationId xmlns:a16="http://schemas.microsoft.com/office/drawing/2014/main" id="{91FA5C27-86A3-44B3-9725-4215996DE910}"/>
              </a:ext>
            </a:extLst>
          </p:cNvPr>
          <p:cNvGraphicFramePr>
            <a:graphicFrameLocks noGrp="1"/>
          </p:cNvGraphicFramePr>
          <p:nvPr>
            <p:extLst>
              <p:ext uri="{D42A27DB-BD31-4B8C-83A1-F6EECF244321}">
                <p14:modId xmlns:p14="http://schemas.microsoft.com/office/powerpoint/2010/main" val="471020114"/>
              </p:ext>
            </p:extLst>
          </p:nvPr>
        </p:nvGraphicFramePr>
        <p:xfrm>
          <a:off x="6902158" y="2316480"/>
          <a:ext cx="4876799" cy="2225040"/>
        </p:xfrm>
        <a:graphic>
          <a:graphicData uri="http://schemas.openxmlformats.org/drawingml/2006/table">
            <a:tbl>
              <a:tblPr firstRow="1" bandRow="1">
                <a:tableStyleId>{073A0DAA-6AF3-43AB-8588-CEC1D06C72B9}</a:tableStyleId>
              </a:tblPr>
              <a:tblGrid>
                <a:gridCol w="1391610">
                  <a:extLst>
                    <a:ext uri="{9D8B030D-6E8A-4147-A177-3AD203B41FA5}">
                      <a16:colId xmlns:a16="http://schemas.microsoft.com/office/drawing/2014/main" val="3283824675"/>
                    </a:ext>
                  </a:extLst>
                </a:gridCol>
                <a:gridCol w="1122948">
                  <a:extLst>
                    <a:ext uri="{9D8B030D-6E8A-4147-A177-3AD203B41FA5}">
                      <a16:colId xmlns:a16="http://schemas.microsoft.com/office/drawing/2014/main" val="218289931"/>
                    </a:ext>
                  </a:extLst>
                </a:gridCol>
                <a:gridCol w="2362241">
                  <a:extLst>
                    <a:ext uri="{9D8B030D-6E8A-4147-A177-3AD203B41FA5}">
                      <a16:colId xmlns:a16="http://schemas.microsoft.com/office/drawing/2014/main" val="319853844"/>
                    </a:ext>
                  </a:extLst>
                </a:gridCol>
              </a:tblGrid>
              <a:tr h="370840">
                <a:tc>
                  <a:txBody>
                    <a:bodyPr/>
                    <a:lstStyle/>
                    <a:p>
                      <a:r>
                        <a:rPr lang="fr-FR" dirty="0"/>
                        <a:t>Nom</a:t>
                      </a:r>
                    </a:p>
                  </a:txBody>
                  <a:tcPr/>
                </a:tc>
                <a:tc>
                  <a:txBody>
                    <a:bodyPr/>
                    <a:lstStyle/>
                    <a:p>
                      <a:r>
                        <a:rPr lang="fr-FR" dirty="0"/>
                        <a:t>Symbole</a:t>
                      </a:r>
                    </a:p>
                  </a:txBody>
                  <a:tcPr/>
                </a:tc>
                <a:tc>
                  <a:txBody>
                    <a:bodyPr/>
                    <a:lstStyle/>
                    <a:p>
                      <a:r>
                        <a:rPr lang="fr-FR" dirty="0"/>
                        <a:t>Valeur (en octets)</a:t>
                      </a:r>
                    </a:p>
                  </a:txBody>
                  <a:tcPr/>
                </a:tc>
                <a:extLst>
                  <a:ext uri="{0D108BD9-81ED-4DB2-BD59-A6C34878D82A}">
                    <a16:rowId xmlns:a16="http://schemas.microsoft.com/office/drawing/2014/main" val="2254154851"/>
                  </a:ext>
                </a:extLst>
              </a:tr>
              <a:tr h="370840">
                <a:tc>
                  <a:txBody>
                    <a:bodyPr/>
                    <a:lstStyle/>
                    <a:p>
                      <a:r>
                        <a:rPr lang="fr-FR" dirty="0"/>
                        <a:t>Kibioctet</a:t>
                      </a:r>
                    </a:p>
                  </a:txBody>
                  <a:tcPr/>
                </a:tc>
                <a:tc>
                  <a:txBody>
                    <a:bodyPr/>
                    <a:lstStyle/>
                    <a:p>
                      <a:r>
                        <a:rPr lang="fr-FR" dirty="0" err="1"/>
                        <a:t>Kio</a:t>
                      </a:r>
                      <a:endParaRPr lang="fr-FR" dirty="0"/>
                    </a:p>
                  </a:txBody>
                  <a:tcPr/>
                </a:tc>
                <a:tc>
                  <a:txBody>
                    <a:bodyPr/>
                    <a:lstStyle/>
                    <a:p>
                      <a:r>
                        <a:rPr lang="fr-FR" dirty="0"/>
                        <a:t>1024</a:t>
                      </a:r>
                    </a:p>
                  </a:txBody>
                  <a:tcPr/>
                </a:tc>
                <a:extLst>
                  <a:ext uri="{0D108BD9-81ED-4DB2-BD59-A6C34878D82A}">
                    <a16:rowId xmlns:a16="http://schemas.microsoft.com/office/drawing/2014/main" val="859457089"/>
                  </a:ext>
                </a:extLst>
              </a:tr>
              <a:tr h="370840">
                <a:tc>
                  <a:txBody>
                    <a:bodyPr/>
                    <a:lstStyle/>
                    <a:p>
                      <a:r>
                        <a:rPr lang="fr-FR" dirty="0"/>
                        <a:t>Mébioctet</a:t>
                      </a:r>
                    </a:p>
                  </a:txBody>
                  <a:tcPr/>
                </a:tc>
                <a:tc>
                  <a:txBody>
                    <a:bodyPr/>
                    <a:lstStyle/>
                    <a:p>
                      <a:r>
                        <a:rPr lang="fr-FR" dirty="0" err="1"/>
                        <a:t>Mio</a:t>
                      </a:r>
                      <a:endParaRPr lang="fr-FR" dirty="0"/>
                    </a:p>
                  </a:txBody>
                  <a:tcPr/>
                </a:tc>
                <a:tc>
                  <a:txBody>
                    <a:bodyPr/>
                    <a:lstStyle/>
                    <a:p>
                      <a:r>
                        <a:rPr lang="fr-FR" dirty="0"/>
                        <a:t>1024 </a:t>
                      </a:r>
                      <a:r>
                        <a:rPr lang="fr-FR" dirty="0" err="1"/>
                        <a:t>Kio</a:t>
                      </a:r>
                      <a:endParaRPr lang="fr-FR" dirty="0"/>
                    </a:p>
                  </a:txBody>
                  <a:tcPr/>
                </a:tc>
                <a:extLst>
                  <a:ext uri="{0D108BD9-81ED-4DB2-BD59-A6C34878D82A}">
                    <a16:rowId xmlns:a16="http://schemas.microsoft.com/office/drawing/2014/main" val="4139156458"/>
                  </a:ext>
                </a:extLst>
              </a:tr>
              <a:tr h="370840">
                <a:tc>
                  <a:txBody>
                    <a:bodyPr/>
                    <a:lstStyle/>
                    <a:p>
                      <a:r>
                        <a:rPr lang="fr-FR" dirty="0"/>
                        <a:t>Gibioctet</a:t>
                      </a:r>
                    </a:p>
                  </a:txBody>
                  <a:tcPr/>
                </a:tc>
                <a:tc>
                  <a:txBody>
                    <a:bodyPr/>
                    <a:lstStyle/>
                    <a:p>
                      <a:r>
                        <a:rPr lang="fr-FR" dirty="0" err="1"/>
                        <a:t>Gio</a:t>
                      </a:r>
                      <a:endParaRPr lang="fr-FR" dirty="0"/>
                    </a:p>
                  </a:txBody>
                  <a:tcPr/>
                </a:tc>
                <a:tc>
                  <a:txBody>
                    <a:bodyPr/>
                    <a:lstStyle/>
                    <a:p>
                      <a:r>
                        <a:rPr lang="fr-FR" dirty="0"/>
                        <a:t>1024 </a:t>
                      </a:r>
                      <a:r>
                        <a:rPr lang="fr-FR" dirty="0" err="1"/>
                        <a:t>Mio</a:t>
                      </a:r>
                      <a:endParaRPr lang="fr-FR" dirty="0"/>
                    </a:p>
                  </a:txBody>
                  <a:tcPr/>
                </a:tc>
                <a:extLst>
                  <a:ext uri="{0D108BD9-81ED-4DB2-BD59-A6C34878D82A}">
                    <a16:rowId xmlns:a16="http://schemas.microsoft.com/office/drawing/2014/main" val="192907449"/>
                  </a:ext>
                </a:extLst>
              </a:tr>
              <a:tr h="370840">
                <a:tc>
                  <a:txBody>
                    <a:bodyPr/>
                    <a:lstStyle/>
                    <a:p>
                      <a:r>
                        <a:rPr lang="fr-FR" dirty="0"/>
                        <a:t>Tébioctet</a:t>
                      </a:r>
                    </a:p>
                  </a:txBody>
                  <a:tcPr/>
                </a:tc>
                <a:tc>
                  <a:txBody>
                    <a:bodyPr/>
                    <a:lstStyle/>
                    <a:p>
                      <a:r>
                        <a:rPr lang="fr-FR" dirty="0" err="1"/>
                        <a:t>Tio</a:t>
                      </a:r>
                      <a:endParaRPr lang="fr-FR" dirty="0"/>
                    </a:p>
                  </a:txBody>
                  <a:tcPr/>
                </a:tc>
                <a:tc>
                  <a:txBody>
                    <a:bodyPr/>
                    <a:lstStyle/>
                    <a:p>
                      <a:r>
                        <a:rPr lang="fr-FR" dirty="0"/>
                        <a:t>1024 </a:t>
                      </a:r>
                      <a:r>
                        <a:rPr lang="fr-FR" dirty="0" err="1"/>
                        <a:t>Gio</a:t>
                      </a:r>
                      <a:endParaRPr lang="fr-FR" dirty="0"/>
                    </a:p>
                  </a:txBody>
                  <a:tcPr/>
                </a:tc>
                <a:extLst>
                  <a:ext uri="{0D108BD9-81ED-4DB2-BD59-A6C34878D82A}">
                    <a16:rowId xmlns:a16="http://schemas.microsoft.com/office/drawing/2014/main" val="3982863983"/>
                  </a:ext>
                </a:extLst>
              </a:tr>
              <a:tr h="370840">
                <a:tc>
                  <a:txBody>
                    <a:bodyPr/>
                    <a:lstStyle/>
                    <a:p>
                      <a:r>
                        <a:rPr lang="fr-FR" dirty="0"/>
                        <a:t>Pébioctet</a:t>
                      </a:r>
                    </a:p>
                  </a:txBody>
                  <a:tcPr/>
                </a:tc>
                <a:tc>
                  <a:txBody>
                    <a:bodyPr/>
                    <a:lstStyle/>
                    <a:p>
                      <a:r>
                        <a:rPr lang="fr-FR" dirty="0"/>
                        <a:t>Pio</a:t>
                      </a:r>
                    </a:p>
                  </a:txBody>
                  <a:tcPr/>
                </a:tc>
                <a:tc>
                  <a:txBody>
                    <a:bodyPr/>
                    <a:lstStyle/>
                    <a:p>
                      <a:r>
                        <a:rPr lang="fr-FR" dirty="0"/>
                        <a:t>1024 </a:t>
                      </a:r>
                      <a:r>
                        <a:rPr lang="fr-FR" dirty="0" err="1"/>
                        <a:t>Tio</a:t>
                      </a:r>
                      <a:endParaRPr lang="fr-FR" dirty="0"/>
                    </a:p>
                  </a:txBody>
                  <a:tcPr/>
                </a:tc>
                <a:extLst>
                  <a:ext uri="{0D108BD9-81ED-4DB2-BD59-A6C34878D82A}">
                    <a16:rowId xmlns:a16="http://schemas.microsoft.com/office/drawing/2014/main" val="2205682663"/>
                  </a:ext>
                </a:extLst>
              </a:tr>
            </a:tbl>
          </a:graphicData>
        </a:graphic>
      </p:graphicFrame>
      <p:pic>
        <p:nvPicPr>
          <p:cNvPr id="10" name="Image 9">
            <a:extLst>
              <a:ext uri="{FF2B5EF4-FFF2-40B4-BE49-F238E27FC236}">
                <a16:creationId xmlns:a16="http://schemas.microsoft.com/office/drawing/2014/main" id="{B784852A-9D7F-4747-B645-66CE9EDEC195}"/>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25073" y="4464002"/>
            <a:ext cx="1509459" cy="1509459"/>
          </a:xfrm>
          <a:prstGeom prst="rect">
            <a:avLst/>
          </a:prstGeom>
        </p:spPr>
      </p:pic>
    </p:spTree>
    <p:extLst>
      <p:ext uri="{BB962C8B-B14F-4D97-AF65-F5344CB8AC3E}">
        <p14:creationId xmlns:p14="http://schemas.microsoft.com/office/powerpoint/2010/main" val="344047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72C4BDC-F9E8-47B2-8AB7-A308F0BCF482}"/>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 y="1"/>
            <a:ext cx="12192001" cy="6857999"/>
          </a:xfrm>
          <a:prstGeom prst="rect">
            <a:avLst/>
          </a:prstGeom>
        </p:spPr>
      </p:pic>
      <p:sp>
        <p:nvSpPr>
          <p:cNvPr id="12" name="Titre 1">
            <a:extLst>
              <a:ext uri="{FF2B5EF4-FFF2-40B4-BE49-F238E27FC236}">
                <a16:creationId xmlns:a16="http://schemas.microsoft.com/office/drawing/2014/main" id="{F5554CE7-CDE4-4A46-B6E2-5F31F6AD3D24}"/>
              </a:ext>
            </a:extLst>
          </p:cNvPr>
          <p:cNvSpPr txBox="1">
            <a:spLocks/>
          </p:cNvSpPr>
          <p:nvPr/>
        </p:nvSpPr>
        <p:spPr>
          <a:xfrm>
            <a:off x="0" y="1"/>
            <a:ext cx="12192000" cy="6857999"/>
          </a:xfrm>
          <a:prstGeom prst="rect">
            <a:avLst/>
          </a:prstGeom>
          <a:solidFill>
            <a:srgbClr val="080808">
              <a:alpha val="74118"/>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6000" dirty="0">
                <a:solidFill>
                  <a:schemeClr val="bg1"/>
                </a:solidFill>
              </a:rPr>
              <a:t>À vous de jouer</a:t>
            </a:r>
          </a:p>
          <a:p>
            <a:pPr algn="ctr"/>
            <a:r>
              <a:rPr lang="fr-FR" dirty="0">
                <a:solidFill>
                  <a:schemeClr val="bg1"/>
                </a:solidFill>
              </a:rPr>
              <a:t>Quels formats de fichiers connaissez-vous ?</a:t>
            </a:r>
          </a:p>
          <a:p>
            <a:pPr algn="ctr"/>
            <a:endParaRPr lang="fr-FR" dirty="0">
              <a:solidFill>
                <a:schemeClr val="bg1"/>
              </a:solidFill>
            </a:endParaRPr>
          </a:p>
        </p:txBody>
      </p:sp>
      <p:sp>
        <p:nvSpPr>
          <p:cNvPr id="13" name="ZoneTexte 12">
            <a:extLst>
              <a:ext uri="{FF2B5EF4-FFF2-40B4-BE49-F238E27FC236}">
                <a16:creationId xmlns:a16="http://schemas.microsoft.com/office/drawing/2014/main" id="{D7EC5F46-0808-4B59-AEDD-F4F4EE5F64B5}"/>
              </a:ext>
            </a:extLst>
          </p:cNvPr>
          <p:cNvSpPr txBox="1"/>
          <p:nvPr/>
        </p:nvSpPr>
        <p:spPr>
          <a:xfrm>
            <a:off x="0" y="4194349"/>
            <a:ext cx="12192000" cy="369332"/>
          </a:xfrm>
          <a:prstGeom prst="rect">
            <a:avLst/>
          </a:prstGeom>
          <a:noFill/>
        </p:spPr>
        <p:txBody>
          <a:bodyPr wrap="square" rtlCol="0">
            <a:spAutoFit/>
          </a:bodyPr>
          <a:lstStyle/>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https://www.wooclap.com/FDBIUU</a:t>
            </a:r>
            <a:endPar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886230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5E880E-D3E8-49E6-901B-9FC39E6EA37E}"/>
              </a:ext>
            </a:extLst>
          </p:cNvPr>
          <p:cNvSpPr>
            <a:spLocks noGrp="1"/>
          </p:cNvSpPr>
          <p:nvPr>
            <p:ph type="title"/>
          </p:nvPr>
        </p:nvSpPr>
        <p:spPr/>
        <p:txBody>
          <a:bodyPr/>
          <a:lstStyle/>
          <a:p>
            <a:r>
              <a:rPr lang="fr-FR" dirty="0"/>
              <a:t>2. Les fichiers et formats</a:t>
            </a:r>
          </a:p>
        </p:txBody>
      </p:sp>
      <p:sp>
        <p:nvSpPr>
          <p:cNvPr id="3" name="Titre 3">
            <a:extLst>
              <a:ext uri="{FF2B5EF4-FFF2-40B4-BE49-F238E27FC236}">
                <a16:creationId xmlns:a16="http://schemas.microsoft.com/office/drawing/2014/main" id="{A0F54067-A205-4EF4-9510-E216D1BC1D3A}"/>
              </a:ext>
            </a:extLst>
          </p:cNvPr>
          <p:cNvSpPr txBox="1">
            <a:spLocks/>
          </p:cNvSpPr>
          <p:nvPr/>
        </p:nvSpPr>
        <p:spPr>
          <a:xfrm>
            <a:off x="4472223" y="3180904"/>
            <a:ext cx="3201302"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2800" dirty="0"/>
              <a:t>Les formats de fichiers</a:t>
            </a:r>
            <a:endParaRPr lang="fr-FR" sz="2800" dirty="0">
              <a:solidFill>
                <a:schemeClr val="bg1"/>
              </a:solidFill>
            </a:endParaRPr>
          </a:p>
        </p:txBody>
      </p:sp>
      <p:cxnSp>
        <p:nvCxnSpPr>
          <p:cNvPr id="6" name="Connecteur droit avec flèche 5">
            <a:extLst>
              <a:ext uri="{FF2B5EF4-FFF2-40B4-BE49-F238E27FC236}">
                <a16:creationId xmlns:a16="http://schemas.microsoft.com/office/drawing/2014/main" id="{70DB5156-43D2-4DB1-9886-6CA80E67628E}"/>
              </a:ext>
            </a:extLst>
          </p:cNvPr>
          <p:cNvCxnSpPr>
            <a:cxnSpLocks/>
            <a:endCxn id="11" idx="1"/>
          </p:cNvCxnSpPr>
          <p:nvPr/>
        </p:nvCxnSpPr>
        <p:spPr>
          <a:xfrm flipV="1">
            <a:off x="7685088" y="2545049"/>
            <a:ext cx="1299865" cy="883952"/>
          </a:xfrm>
          <a:prstGeom prst="straightConnector1">
            <a:avLst/>
          </a:prstGeom>
          <a:ln>
            <a:solidFill>
              <a:srgbClr val="868686"/>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B1F67871-BC37-43FB-91C5-296A5C77BB0B}"/>
              </a:ext>
            </a:extLst>
          </p:cNvPr>
          <p:cNvCxnSpPr>
            <a:cxnSpLocks/>
            <a:endCxn id="10" idx="3"/>
          </p:cNvCxnSpPr>
          <p:nvPr/>
        </p:nvCxnSpPr>
        <p:spPr>
          <a:xfrm flipH="1" flipV="1">
            <a:off x="3160795" y="2545049"/>
            <a:ext cx="1299866" cy="883952"/>
          </a:xfrm>
          <a:prstGeom prst="straightConnector1">
            <a:avLst/>
          </a:prstGeom>
          <a:ln>
            <a:solidFill>
              <a:srgbClr val="868686"/>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D0B6EA3-D680-4785-9F1F-467986DFA720}"/>
              </a:ext>
            </a:extLst>
          </p:cNvPr>
          <p:cNvSpPr/>
          <p:nvPr/>
        </p:nvSpPr>
        <p:spPr>
          <a:xfrm>
            <a:off x="8996516" y="2725242"/>
            <a:ext cx="2507226" cy="1861997"/>
          </a:xfrm>
          <a:prstGeom prst="rect">
            <a:avLst/>
          </a:prstGeom>
          <a:solidFill>
            <a:schemeClr val="bg1"/>
          </a:solidFill>
          <a:ln>
            <a:solidFill>
              <a:srgbClr val="86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3852A5A1-A90B-42E9-86F9-4B874040DC8E}"/>
              </a:ext>
            </a:extLst>
          </p:cNvPr>
          <p:cNvSpPr/>
          <p:nvPr/>
        </p:nvSpPr>
        <p:spPr>
          <a:xfrm>
            <a:off x="642006" y="2725242"/>
            <a:ext cx="2507226" cy="1861997"/>
          </a:xfrm>
          <a:prstGeom prst="rect">
            <a:avLst/>
          </a:prstGeom>
          <a:solidFill>
            <a:schemeClr val="bg1"/>
          </a:solidFill>
          <a:ln>
            <a:solidFill>
              <a:srgbClr val="86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2EDD4E57-FF9F-4B66-AA61-D7406313A80B}"/>
              </a:ext>
            </a:extLst>
          </p:cNvPr>
          <p:cNvSpPr txBox="1"/>
          <p:nvPr/>
        </p:nvSpPr>
        <p:spPr>
          <a:xfrm>
            <a:off x="569687" y="2344994"/>
            <a:ext cx="2591108" cy="400110"/>
          </a:xfrm>
          <a:prstGeom prst="rect">
            <a:avLst/>
          </a:prstGeom>
          <a:noFill/>
        </p:spPr>
        <p:txBody>
          <a:bodyPr wrap="square" rtlCol="0">
            <a:spAutoFit/>
          </a:bodyPr>
          <a:lstStyle/>
          <a:p>
            <a:pPr algn="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Ouverts</a:t>
            </a:r>
          </a:p>
        </p:txBody>
      </p:sp>
      <p:sp>
        <p:nvSpPr>
          <p:cNvPr id="11" name="ZoneTexte 10">
            <a:extLst>
              <a:ext uri="{FF2B5EF4-FFF2-40B4-BE49-F238E27FC236}">
                <a16:creationId xmlns:a16="http://schemas.microsoft.com/office/drawing/2014/main" id="{5FA73F4F-A2C7-494F-B645-FEF312EE1ADF}"/>
              </a:ext>
            </a:extLst>
          </p:cNvPr>
          <p:cNvSpPr txBox="1"/>
          <p:nvPr/>
        </p:nvSpPr>
        <p:spPr>
          <a:xfrm>
            <a:off x="8984953" y="2344994"/>
            <a:ext cx="2799008" cy="400110"/>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Propriétaires (fermés)</a:t>
            </a:r>
          </a:p>
        </p:txBody>
      </p:sp>
      <p:pic>
        <p:nvPicPr>
          <p:cNvPr id="17" name="Image 16">
            <a:extLst>
              <a:ext uri="{FF2B5EF4-FFF2-40B4-BE49-F238E27FC236}">
                <a16:creationId xmlns:a16="http://schemas.microsoft.com/office/drawing/2014/main" id="{349E6D9B-63F7-450C-BA7B-2F74F4F9A3EC}"/>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0" y="4741571"/>
            <a:ext cx="12192000" cy="2116430"/>
          </a:xfrm>
          <a:prstGeom prst="rect">
            <a:avLst/>
          </a:prstGeom>
        </p:spPr>
      </p:pic>
      <p:sp>
        <p:nvSpPr>
          <p:cNvPr id="18" name="ZoneTexte 17">
            <a:extLst>
              <a:ext uri="{FF2B5EF4-FFF2-40B4-BE49-F238E27FC236}">
                <a16:creationId xmlns:a16="http://schemas.microsoft.com/office/drawing/2014/main" id="{FD9D1381-551C-4F87-AD70-40BCBDDC5424}"/>
              </a:ext>
            </a:extLst>
          </p:cNvPr>
          <p:cNvSpPr txBox="1"/>
          <p:nvPr/>
        </p:nvSpPr>
        <p:spPr>
          <a:xfrm>
            <a:off x="642006" y="3012836"/>
            <a:ext cx="2507226" cy="1323439"/>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Les spécifications du format sont accessibles par tous. </a:t>
            </a:r>
          </a:p>
        </p:txBody>
      </p:sp>
      <p:sp>
        <p:nvSpPr>
          <p:cNvPr id="19" name="ZoneTexte 18">
            <a:extLst>
              <a:ext uri="{FF2B5EF4-FFF2-40B4-BE49-F238E27FC236}">
                <a16:creationId xmlns:a16="http://schemas.microsoft.com/office/drawing/2014/main" id="{3AC877CB-5301-4AE3-9D0A-0D4E0DB81F9C}"/>
              </a:ext>
            </a:extLst>
          </p:cNvPr>
          <p:cNvSpPr txBox="1"/>
          <p:nvPr/>
        </p:nvSpPr>
        <p:spPr>
          <a:xfrm>
            <a:off x="8984953" y="3012836"/>
            <a:ext cx="2507226" cy="1015663"/>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Les spécifications du format ne sont pas accessibles.</a:t>
            </a:r>
          </a:p>
        </p:txBody>
      </p:sp>
    </p:spTree>
    <p:extLst>
      <p:ext uri="{BB962C8B-B14F-4D97-AF65-F5344CB8AC3E}">
        <p14:creationId xmlns:p14="http://schemas.microsoft.com/office/powerpoint/2010/main" val="3653071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2240CD7-1F00-4FDD-84F5-6F160B586B45}"/>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215133" cy="6857999"/>
          </a:xfrm>
          <a:prstGeom prst="rect">
            <a:avLst/>
          </a:prstGeom>
        </p:spPr>
      </p:pic>
      <p:sp>
        <p:nvSpPr>
          <p:cNvPr id="3" name="Titre 1">
            <a:extLst>
              <a:ext uri="{FF2B5EF4-FFF2-40B4-BE49-F238E27FC236}">
                <a16:creationId xmlns:a16="http://schemas.microsoft.com/office/drawing/2014/main" id="{8E70379E-EFA6-4540-9F7D-465DEEF3180B}"/>
              </a:ext>
            </a:extLst>
          </p:cNvPr>
          <p:cNvSpPr txBox="1">
            <a:spLocks/>
          </p:cNvSpPr>
          <p:nvPr/>
        </p:nvSpPr>
        <p:spPr>
          <a:xfrm>
            <a:off x="0" y="0"/>
            <a:ext cx="12192000" cy="6857999"/>
          </a:xfrm>
          <a:prstGeom prst="rect">
            <a:avLst/>
          </a:prstGeom>
          <a:solidFill>
            <a:srgbClr val="080808">
              <a:alpha val="74118"/>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6000" dirty="0">
                <a:solidFill>
                  <a:schemeClr val="bg1"/>
                </a:solidFill>
              </a:rPr>
              <a:t>Les formats de documents</a:t>
            </a:r>
            <a:endParaRPr lang="fr-FR" dirty="0">
              <a:solidFill>
                <a:schemeClr val="bg1"/>
              </a:solidFill>
            </a:endParaRPr>
          </a:p>
        </p:txBody>
      </p:sp>
    </p:spTree>
    <p:extLst>
      <p:ext uri="{BB962C8B-B14F-4D97-AF65-F5344CB8AC3E}">
        <p14:creationId xmlns:p14="http://schemas.microsoft.com/office/powerpoint/2010/main" val="253805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3">
            <a:extLst>
              <a:ext uri="{FF2B5EF4-FFF2-40B4-BE49-F238E27FC236}">
                <a16:creationId xmlns:a16="http://schemas.microsoft.com/office/drawing/2014/main" id="{D873FC8A-DC97-4F74-874B-61D3B929F8AC}"/>
              </a:ext>
            </a:extLst>
          </p:cNvPr>
          <p:cNvSpPr/>
          <p:nvPr/>
        </p:nvSpPr>
        <p:spPr>
          <a:xfrm>
            <a:off x="4543928" y="0"/>
            <a:ext cx="7648072"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7609115 w 12192000"/>
              <a:gd name="connsiteY0" fmla="*/ 16329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609115 w 12192000"/>
              <a:gd name="connsiteY4" fmla="*/ 16329 h 6858000"/>
              <a:gd name="connsiteX0" fmla="*/ 2808515 w 7391400"/>
              <a:gd name="connsiteY0" fmla="*/ 16329 h 6858000"/>
              <a:gd name="connsiteX1" fmla="*/ 7391400 w 7391400"/>
              <a:gd name="connsiteY1" fmla="*/ 0 h 6858000"/>
              <a:gd name="connsiteX2" fmla="*/ 7391400 w 7391400"/>
              <a:gd name="connsiteY2" fmla="*/ 6858000 h 6858000"/>
              <a:gd name="connsiteX3" fmla="*/ 0 w 7391400"/>
              <a:gd name="connsiteY3" fmla="*/ 6841671 h 6858000"/>
              <a:gd name="connsiteX4" fmla="*/ 2808515 w 7391400"/>
              <a:gd name="connsiteY4" fmla="*/ 1632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00" h="6858000">
                <a:moveTo>
                  <a:pt x="2808515" y="16329"/>
                </a:moveTo>
                <a:lnTo>
                  <a:pt x="7391400" y="0"/>
                </a:lnTo>
                <a:lnTo>
                  <a:pt x="7391400" y="6858000"/>
                </a:lnTo>
                <a:lnTo>
                  <a:pt x="0" y="6841671"/>
                </a:lnTo>
                <a:lnTo>
                  <a:pt x="2808515" y="16329"/>
                </a:lnTo>
                <a:close/>
              </a:path>
            </a:pathLst>
          </a:custGeom>
          <a:solidFill>
            <a:srgbClr val="4D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20377D45-8930-4D88-B01B-5F8422FC1421}"/>
              </a:ext>
            </a:extLst>
          </p:cNvPr>
          <p:cNvSpPr>
            <a:spLocks noGrp="1"/>
          </p:cNvSpPr>
          <p:nvPr>
            <p:ph type="title"/>
          </p:nvPr>
        </p:nvSpPr>
        <p:spPr>
          <a:xfrm>
            <a:off x="838200" y="365125"/>
            <a:ext cx="10515600" cy="1325563"/>
          </a:xfrm>
        </p:spPr>
        <p:txBody>
          <a:bodyPr/>
          <a:lstStyle/>
          <a:p>
            <a:r>
              <a:rPr lang="fr-FR" dirty="0"/>
              <a:t>2. Les fichiers et formats</a:t>
            </a:r>
          </a:p>
        </p:txBody>
      </p:sp>
      <p:sp>
        <p:nvSpPr>
          <p:cNvPr id="4" name="Titre 3">
            <a:extLst>
              <a:ext uri="{FF2B5EF4-FFF2-40B4-BE49-F238E27FC236}">
                <a16:creationId xmlns:a16="http://schemas.microsoft.com/office/drawing/2014/main" id="{4E73AC73-9D47-49F9-BBB6-1765432D7008}"/>
              </a:ext>
            </a:extLst>
          </p:cNvPr>
          <p:cNvSpPr txBox="1">
            <a:spLocks/>
          </p:cNvSpPr>
          <p:nvPr/>
        </p:nvSpPr>
        <p:spPr>
          <a:xfrm>
            <a:off x="987240" y="1604640"/>
            <a:ext cx="10385552"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Les formats de documents textes	</a:t>
            </a:r>
            <a:r>
              <a:rPr lang="fr-FR" sz="2800" dirty="0">
                <a:solidFill>
                  <a:schemeClr val="bg1"/>
                </a:solidFill>
              </a:rPr>
              <a:t>		Les extensions</a:t>
            </a:r>
          </a:p>
        </p:txBody>
      </p:sp>
      <p:grpSp>
        <p:nvGrpSpPr>
          <p:cNvPr id="17" name="Groupe 16">
            <a:extLst>
              <a:ext uri="{FF2B5EF4-FFF2-40B4-BE49-F238E27FC236}">
                <a16:creationId xmlns:a16="http://schemas.microsoft.com/office/drawing/2014/main" id="{8889F244-E205-4613-8FB2-117B37672791}"/>
              </a:ext>
            </a:extLst>
          </p:cNvPr>
          <p:cNvGrpSpPr/>
          <p:nvPr/>
        </p:nvGrpSpPr>
        <p:grpSpPr>
          <a:xfrm>
            <a:off x="987240" y="2319328"/>
            <a:ext cx="9543109" cy="707886"/>
            <a:chOff x="987240" y="2466809"/>
            <a:chExt cx="9543109" cy="707886"/>
          </a:xfrm>
        </p:grpSpPr>
        <p:sp>
          <p:nvSpPr>
            <p:cNvPr id="5" name="ZoneTexte 4">
              <a:extLst>
                <a:ext uri="{FF2B5EF4-FFF2-40B4-BE49-F238E27FC236}">
                  <a16:creationId xmlns:a16="http://schemas.microsoft.com/office/drawing/2014/main" id="{B67452FB-F50A-403A-996A-1BCE3954D252}"/>
                </a:ext>
              </a:extLst>
            </p:cNvPr>
            <p:cNvSpPr txBox="1"/>
            <p:nvPr/>
          </p:nvSpPr>
          <p:spPr>
            <a:xfrm>
              <a:off x="987240" y="2466809"/>
              <a:ext cx="4302604" cy="70788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format </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texte</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(format basique qui code chaque caractère sur 1 octet)</a:t>
              </a:r>
            </a:p>
          </p:txBody>
        </p:sp>
        <p:cxnSp>
          <p:nvCxnSpPr>
            <p:cNvPr id="9" name="Connecteur droit 8">
              <a:extLst>
                <a:ext uri="{FF2B5EF4-FFF2-40B4-BE49-F238E27FC236}">
                  <a16:creationId xmlns:a16="http://schemas.microsoft.com/office/drawing/2014/main" id="{EC3BA056-E544-40A2-B203-8EC09A9C3851}"/>
                </a:ext>
              </a:extLst>
            </p:cNvPr>
            <p:cNvCxnSpPr/>
            <p:nvPr/>
          </p:nvCxnSpPr>
          <p:spPr>
            <a:xfrm>
              <a:off x="5289844" y="2466809"/>
              <a:ext cx="0" cy="707886"/>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ED4629EE-AC49-4E50-B6F4-2F53E9DA3B89}"/>
                </a:ext>
              </a:extLst>
            </p:cNvPr>
            <p:cNvCxnSpPr>
              <a:stCxn id="5" idx="3"/>
            </p:cNvCxnSpPr>
            <p:nvPr/>
          </p:nvCxnSpPr>
          <p:spPr>
            <a:xfrm flipV="1">
              <a:off x="5289844" y="2819400"/>
              <a:ext cx="2211094" cy="1352"/>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CC42DA76-3EC8-4C06-B0F4-EFCFD3C27AF7}"/>
                </a:ext>
              </a:extLst>
            </p:cNvPr>
            <p:cNvSpPr txBox="1"/>
            <p:nvPr/>
          </p:nvSpPr>
          <p:spPr>
            <a:xfrm>
              <a:off x="774445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.txt</a:t>
              </a:r>
            </a:p>
          </p:txBody>
        </p:sp>
      </p:grpSp>
      <p:grpSp>
        <p:nvGrpSpPr>
          <p:cNvPr id="18" name="Groupe 17">
            <a:extLst>
              <a:ext uri="{FF2B5EF4-FFF2-40B4-BE49-F238E27FC236}">
                <a16:creationId xmlns:a16="http://schemas.microsoft.com/office/drawing/2014/main" id="{FB43702A-F1EF-4162-B0D0-4A69266812AF}"/>
              </a:ext>
            </a:extLst>
          </p:cNvPr>
          <p:cNvGrpSpPr/>
          <p:nvPr/>
        </p:nvGrpSpPr>
        <p:grpSpPr>
          <a:xfrm>
            <a:off x="987240" y="3181132"/>
            <a:ext cx="9543109" cy="707886"/>
            <a:chOff x="987240" y="2466809"/>
            <a:chExt cx="9543109" cy="707886"/>
          </a:xfrm>
        </p:grpSpPr>
        <p:sp>
          <p:nvSpPr>
            <p:cNvPr id="19" name="ZoneTexte 18">
              <a:extLst>
                <a:ext uri="{FF2B5EF4-FFF2-40B4-BE49-F238E27FC236}">
                  <a16:creationId xmlns:a16="http://schemas.microsoft.com/office/drawing/2014/main" id="{B1CA7C3F-6519-4530-BFC4-C293F7B8A200}"/>
                </a:ext>
              </a:extLst>
            </p:cNvPr>
            <p:cNvSpPr txBox="1"/>
            <p:nvPr/>
          </p:nvSpPr>
          <p:spPr>
            <a:xfrm>
              <a:off x="987240" y="2466809"/>
              <a:ext cx="4302604" cy="70788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format </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Microsoft Word</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(format propriétaire)</a:t>
              </a:r>
            </a:p>
          </p:txBody>
        </p:sp>
        <p:cxnSp>
          <p:nvCxnSpPr>
            <p:cNvPr id="20" name="Connecteur droit 19">
              <a:extLst>
                <a:ext uri="{FF2B5EF4-FFF2-40B4-BE49-F238E27FC236}">
                  <a16:creationId xmlns:a16="http://schemas.microsoft.com/office/drawing/2014/main" id="{1592E71C-AF97-4727-AF8B-370E38ECCBD4}"/>
                </a:ext>
              </a:extLst>
            </p:cNvPr>
            <p:cNvCxnSpPr/>
            <p:nvPr/>
          </p:nvCxnSpPr>
          <p:spPr>
            <a:xfrm>
              <a:off x="5289844" y="2466809"/>
              <a:ext cx="0" cy="707886"/>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A30FB24D-AD51-477A-A946-88DAD622E6F1}"/>
                </a:ext>
              </a:extLst>
            </p:cNvPr>
            <p:cNvCxnSpPr>
              <a:stCxn id="19" idx="3"/>
            </p:cNvCxnSpPr>
            <p:nvPr/>
          </p:nvCxnSpPr>
          <p:spPr>
            <a:xfrm flipV="1">
              <a:off x="5289844" y="2819401"/>
              <a:ext cx="2211094" cy="1351"/>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0CAF7E02-53A3-4A2C-A34F-41206FBD6619}"/>
                </a:ext>
              </a:extLst>
            </p:cNvPr>
            <p:cNvSpPr txBox="1"/>
            <p:nvPr/>
          </p:nvSpPr>
          <p:spPr>
            <a:xfrm>
              <a:off x="774445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.doc</a:t>
              </a:r>
            </a:p>
          </p:txBody>
        </p:sp>
      </p:grpSp>
      <p:grpSp>
        <p:nvGrpSpPr>
          <p:cNvPr id="23" name="Groupe 22">
            <a:extLst>
              <a:ext uri="{FF2B5EF4-FFF2-40B4-BE49-F238E27FC236}">
                <a16:creationId xmlns:a16="http://schemas.microsoft.com/office/drawing/2014/main" id="{BE11F797-DA00-463C-8E86-3B93C228DB7C}"/>
              </a:ext>
            </a:extLst>
          </p:cNvPr>
          <p:cNvGrpSpPr/>
          <p:nvPr/>
        </p:nvGrpSpPr>
        <p:grpSpPr>
          <a:xfrm>
            <a:off x="987240" y="4042936"/>
            <a:ext cx="9543109" cy="707886"/>
            <a:chOff x="987240" y="2466809"/>
            <a:chExt cx="9543109" cy="707886"/>
          </a:xfrm>
        </p:grpSpPr>
        <p:sp>
          <p:nvSpPr>
            <p:cNvPr id="24" name="ZoneTexte 23">
              <a:extLst>
                <a:ext uri="{FF2B5EF4-FFF2-40B4-BE49-F238E27FC236}">
                  <a16:creationId xmlns:a16="http://schemas.microsoft.com/office/drawing/2014/main" id="{2773FF40-5E52-4FA2-A2DC-5D00C79CFB90}"/>
                </a:ext>
              </a:extLst>
            </p:cNvPr>
            <p:cNvSpPr txBox="1"/>
            <p:nvPr/>
          </p:nvSpPr>
          <p:spPr>
            <a:xfrm>
              <a:off x="987240" y="2466809"/>
              <a:ext cx="4302604" cy="707886"/>
            </a:xfrm>
            <a:prstGeom prst="rect">
              <a:avLst/>
            </a:prstGeom>
            <a:noFill/>
          </p:spPr>
          <p:txBody>
            <a:bodyPr wrap="square" rtlCol="0">
              <a:spAutoFit/>
            </a:bodyPr>
            <a:lstStyle/>
            <a:p>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Rich </a:t>
              </a:r>
              <a:r>
                <a:rPr lang="fr-FR" sz="2000" b="1" dirty="0" err="1">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Text</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Format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(format ouvert développé par </a:t>
              </a:r>
              <a:r>
                <a:rPr lang="fr-FR" sz="20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MicroSoft</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a:t>
              </a:r>
            </a:p>
          </p:txBody>
        </p:sp>
        <p:cxnSp>
          <p:nvCxnSpPr>
            <p:cNvPr id="25" name="Connecteur droit 24">
              <a:extLst>
                <a:ext uri="{FF2B5EF4-FFF2-40B4-BE49-F238E27FC236}">
                  <a16:creationId xmlns:a16="http://schemas.microsoft.com/office/drawing/2014/main" id="{C05E08ED-423E-4601-81E7-FE5406A15466}"/>
                </a:ext>
              </a:extLst>
            </p:cNvPr>
            <p:cNvCxnSpPr/>
            <p:nvPr/>
          </p:nvCxnSpPr>
          <p:spPr>
            <a:xfrm>
              <a:off x="5289844" y="2466809"/>
              <a:ext cx="0" cy="707886"/>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2B17351D-D183-43E8-AF3C-E952E6077830}"/>
                </a:ext>
              </a:extLst>
            </p:cNvPr>
            <p:cNvCxnSpPr>
              <a:stCxn id="24" idx="3"/>
            </p:cNvCxnSpPr>
            <p:nvPr/>
          </p:nvCxnSpPr>
          <p:spPr>
            <a:xfrm flipV="1">
              <a:off x="5289844" y="2819402"/>
              <a:ext cx="2211094" cy="1350"/>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19ED6B04-D22F-4D78-8651-90535F423CBE}"/>
                </a:ext>
              </a:extLst>
            </p:cNvPr>
            <p:cNvSpPr txBox="1"/>
            <p:nvPr/>
          </p:nvSpPr>
          <p:spPr>
            <a:xfrm>
              <a:off x="774445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fr-FR" sz="20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rtf</a:t>
              </a:r>
              <a:endPar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8" name="Groupe 27">
            <a:extLst>
              <a:ext uri="{FF2B5EF4-FFF2-40B4-BE49-F238E27FC236}">
                <a16:creationId xmlns:a16="http://schemas.microsoft.com/office/drawing/2014/main" id="{72C2E498-CF72-4E6C-A5D6-BAB39CD8A0C0}"/>
              </a:ext>
            </a:extLst>
          </p:cNvPr>
          <p:cNvGrpSpPr/>
          <p:nvPr/>
        </p:nvGrpSpPr>
        <p:grpSpPr>
          <a:xfrm>
            <a:off x="987240" y="4904740"/>
            <a:ext cx="9543109" cy="707886"/>
            <a:chOff x="987240" y="2466809"/>
            <a:chExt cx="9543109" cy="707886"/>
          </a:xfrm>
        </p:grpSpPr>
        <p:sp>
          <p:nvSpPr>
            <p:cNvPr id="29" name="ZoneTexte 28">
              <a:extLst>
                <a:ext uri="{FF2B5EF4-FFF2-40B4-BE49-F238E27FC236}">
                  <a16:creationId xmlns:a16="http://schemas.microsoft.com/office/drawing/2014/main" id="{535F1C73-0429-4639-A221-F58B6D3F09E0}"/>
                </a:ext>
              </a:extLst>
            </p:cNvPr>
            <p:cNvSpPr txBox="1"/>
            <p:nvPr/>
          </p:nvSpPr>
          <p:spPr>
            <a:xfrm>
              <a:off x="987240" y="2466809"/>
              <a:ext cx="4302604" cy="707886"/>
            </a:xfrm>
            <a:prstGeom prst="rect">
              <a:avLst/>
            </a:prstGeom>
            <a:noFill/>
          </p:spPr>
          <p:txBody>
            <a:bodyPr wrap="square" rtlCol="0">
              <a:spAutoFit/>
            </a:bodyPr>
            <a:lstStyle/>
            <a:p>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Texte de l'Open Document</a:t>
              </a:r>
            </a:p>
            <a:p>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Format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(format ouvert)</a:t>
              </a:r>
            </a:p>
          </p:txBody>
        </p:sp>
        <p:cxnSp>
          <p:nvCxnSpPr>
            <p:cNvPr id="30" name="Connecteur droit 29">
              <a:extLst>
                <a:ext uri="{FF2B5EF4-FFF2-40B4-BE49-F238E27FC236}">
                  <a16:creationId xmlns:a16="http://schemas.microsoft.com/office/drawing/2014/main" id="{DECE71EE-B599-4708-8AAD-562179C033F4}"/>
                </a:ext>
              </a:extLst>
            </p:cNvPr>
            <p:cNvCxnSpPr/>
            <p:nvPr/>
          </p:nvCxnSpPr>
          <p:spPr>
            <a:xfrm>
              <a:off x="5289844" y="2466809"/>
              <a:ext cx="0" cy="707886"/>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0F3AF101-C103-428F-ACD1-4A95B43751FD}"/>
                </a:ext>
              </a:extLst>
            </p:cNvPr>
            <p:cNvCxnSpPr>
              <a:stCxn id="29" idx="3"/>
            </p:cNvCxnSpPr>
            <p:nvPr/>
          </p:nvCxnSpPr>
          <p:spPr>
            <a:xfrm flipV="1">
              <a:off x="5289844" y="2819403"/>
              <a:ext cx="2211094" cy="1349"/>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8F991DAD-20EE-46EB-9590-FC1DEE1F8EEA}"/>
                </a:ext>
              </a:extLst>
            </p:cNvPr>
            <p:cNvSpPr txBox="1"/>
            <p:nvPr/>
          </p:nvSpPr>
          <p:spPr>
            <a:xfrm>
              <a:off x="774445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fr-FR" sz="20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odt</a:t>
              </a:r>
              <a:endPar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3" name="Groupe 32">
            <a:extLst>
              <a:ext uri="{FF2B5EF4-FFF2-40B4-BE49-F238E27FC236}">
                <a16:creationId xmlns:a16="http://schemas.microsoft.com/office/drawing/2014/main" id="{F441F4FB-4413-46BA-B8A4-EF4DE3366A22}"/>
              </a:ext>
            </a:extLst>
          </p:cNvPr>
          <p:cNvGrpSpPr/>
          <p:nvPr/>
        </p:nvGrpSpPr>
        <p:grpSpPr>
          <a:xfrm>
            <a:off x="987240" y="5766543"/>
            <a:ext cx="9543109" cy="707886"/>
            <a:chOff x="987240" y="2466809"/>
            <a:chExt cx="9543109" cy="707886"/>
          </a:xfrm>
        </p:grpSpPr>
        <p:sp>
          <p:nvSpPr>
            <p:cNvPr id="34" name="ZoneTexte 33">
              <a:extLst>
                <a:ext uri="{FF2B5EF4-FFF2-40B4-BE49-F238E27FC236}">
                  <a16:creationId xmlns:a16="http://schemas.microsoft.com/office/drawing/2014/main" id="{B2085B0A-277B-4706-8731-8B966077E4DD}"/>
                </a:ext>
              </a:extLst>
            </p:cNvPr>
            <p:cNvSpPr txBox="1"/>
            <p:nvPr/>
          </p:nvSpPr>
          <p:spPr>
            <a:xfrm>
              <a:off x="987240" y="2466809"/>
              <a:ext cx="4302604" cy="707886"/>
            </a:xfrm>
            <a:prstGeom prst="rect">
              <a:avLst/>
            </a:prstGeom>
            <a:noFill/>
          </p:spPr>
          <p:txBody>
            <a:bodyPr wrap="square" rtlCol="0">
              <a:spAutoFit/>
            </a:bodyPr>
            <a:lstStyle/>
            <a:p>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Texte de l'Office Open XML </a:t>
              </a:r>
            </a:p>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(format "ouvert")</a:t>
              </a:r>
            </a:p>
          </p:txBody>
        </p:sp>
        <p:cxnSp>
          <p:nvCxnSpPr>
            <p:cNvPr id="35" name="Connecteur droit 34">
              <a:extLst>
                <a:ext uri="{FF2B5EF4-FFF2-40B4-BE49-F238E27FC236}">
                  <a16:creationId xmlns:a16="http://schemas.microsoft.com/office/drawing/2014/main" id="{B260609C-0448-46ED-9B42-42AA300819FA}"/>
                </a:ext>
              </a:extLst>
            </p:cNvPr>
            <p:cNvCxnSpPr/>
            <p:nvPr/>
          </p:nvCxnSpPr>
          <p:spPr>
            <a:xfrm>
              <a:off x="5289844" y="2466809"/>
              <a:ext cx="0" cy="707886"/>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CE569771-A734-496E-B469-8A464E6FF92E}"/>
                </a:ext>
              </a:extLst>
            </p:cNvPr>
            <p:cNvCxnSpPr>
              <a:stCxn id="34" idx="3"/>
            </p:cNvCxnSpPr>
            <p:nvPr/>
          </p:nvCxnSpPr>
          <p:spPr>
            <a:xfrm flipV="1">
              <a:off x="5289844" y="2819403"/>
              <a:ext cx="2211094" cy="1349"/>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5E413DBA-A5A8-47B3-B3C8-F48B0ECF10BD}"/>
                </a:ext>
              </a:extLst>
            </p:cNvPr>
            <p:cNvSpPr txBox="1"/>
            <p:nvPr/>
          </p:nvSpPr>
          <p:spPr>
            <a:xfrm>
              <a:off x="774445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.docx</a:t>
              </a:r>
            </a:p>
          </p:txBody>
        </p:sp>
      </p:grpSp>
    </p:spTree>
    <p:extLst>
      <p:ext uri="{BB962C8B-B14F-4D97-AF65-F5344CB8AC3E}">
        <p14:creationId xmlns:p14="http://schemas.microsoft.com/office/powerpoint/2010/main" val="155372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3">
            <a:extLst>
              <a:ext uri="{FF2B5EF4-FFF2-40B4-BE49-F238E27FC236}">
                <a16:creationId xmlns:a16="http://schemas.microsoft.com/office/drawing/2014/main" id="{D873FC8A-DC97-4F74-874B-61D3B929F8AC}"/>
              </a:ext>
            </a:extLst>
          </p:cNvPr>
          <p:cNvSpPr/>
          <p:nvPr/>
        </p:nvSpPr>
        <p:spPr>
          <a:xfrm>
            <a:off x="4543928" y="0"/>
            <a:ext cx="7648072"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7609115 w 12192000"/>
              <a:gd name="connsiteY0" fmla="*/ 16329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609115 w 12192000"/>
              <a:gd name="connsiteY4" fmla="*/ 16329 h 6858000"/>
              <a:gd name="connsiteX0" fmla="*/ 2808515 w 7391400"/>
              <a:gd name="connsiteY0" fmla="*/ 16329 h 6858000"/>
              <a:gd name="connsiteX1" fmla="*/ 7391400 w 7391400"/>
              <a:gd name="connsiteY1" fmla="*/ 0 h 6858000"/>
              <a:gd name="connsiteX2" fmla="*/ 7391400 w 7391400"/>
              <a:gd name="connsiteY2" fmla="*/ 6858000 h 6858000"/>
              <a:gd name="connsiteX3" fmla="*/ 0 w 7391400"/>
              <a:gd name="connsiteY3" fmla="*/ 6841671 h 6858000"/>
              <a:gd name="connsiteX4" fmla="*/ 2808515 w 7391400"/>
              <a:gd name="connsiteY4" fmla="*/ 1632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00" h="6858000">
                <a:moveTo>
                  <a:pt x="2808515" y="16329"/>
                </a:moveTo>
                <a:lnTo>
                  <a:pt x="7391400" y="0"/>
                </a:lnTo>
                <a:lnTo>
                  <a:pt x="7391400" y="6858000"/>
                </a:lnTo>
                <a:lnTo>
                  <a:pt x="0" y="6841671"/>
                </a:lnTo>
                <a:lnTo>
                  <a:pt x="2808515" y="16329"/>
                </a:lnTo>
                <a:close/>
              </a:path>
            </a:pathLst>
          </a:custGeom>
          <a:solidFill>
            <a:srgbClr val="4D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20377D45-8930-4D88-B01B-5F8422FC1421}"/>
              </a:ext>
            </a:extLst>
          </p:cNvPr>
          <p:cNvSpPr>
            <a:spLocks noGrp="1"/>
          </p:cNvSpPr>
          <p:nvPr>
            <p:ph type="title"/>
          </p:nvPr>
        </p:nvSpPr>
        <p:spPr>
          <a:xfrm>
            <a:off x="838200" y="365125"/>
            <a:ext cx="10515600" cy="1325563"/>
          </a:xfrm>
        </p:spPr>
        <p:txBody>
          <a:bodyPr/>
          <a:lstStyle/>
          <a:p>
            <a:r>
              <a:rPr lang="fr-FR" dirty="0"/>
              <a:t>2. Les fichiers et formats</a:t>
            </a:r>
          </a:p>
        </p:txBody>
      </p:sp>
      <p:sp>
        <p:nvSpPr>
          <p:cNvPr id="4" name="Titre 3">
            <a:extLst>
              <a:ext uri="{FF2B5EF4-FFF2-40B4-BE49-F238E27FC236}">
                <a16:creationId xmlns:a16="http://schemas.microsoft.com/office/drawing/2014/main" id="{4E73AC73-9D47-49F9-BBB6-1765432D7008}"/>
              </a:ext>
            </a:extLst>
          </p:cNvPr>
          <p:cNvSpPr txBox="1">
            <a:spLocks/>
          </p:cNvSpPr>
          <p:nvPr/>
        </p:nvSpPr>
        <p:spPr>
          <a:xfrm>
            <a:off x="987240" y="1604640"/>
            <a:ext cx="10385552"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Les formats de classeurs		</a:t>
            </a:r>
            <a:r>
              <a:rPr lang="fr-FR" sz="2800" dirty="0">
                <a:solidFill>
                  <a:schemeClr val="bg1"/>
                </a:solidFill>
              </a:rPr>
              <a:t>		Les extensions</a:t>
            </a:r>
          </a:p>
        </p:txBody>
      </p:sp>
      <p:grpSp>
        <p:nvGrpSpPr>
          <p:cNvPr id="17" name="Groupe 16">
            <a:extLst>
              <a:ext uri="{FF2B5EF4-FFF2-40B4-BE49-F238E27FC236}">
                <a16:creationId xmlns:a16="http://schemas.microsoft.com/office/drawing/2014/main" id="{8889F244-E205-4613-8FB2-117B37672791}"/>
              </a:ext>
            </a:extLst>
          </p:cNvPr>
          <p:cNvGrpSpPr/>
          <p:nvPr/>
        </p:nvGrpSpPr>
        <p:grpSpPr>
          <a:xfrm>
            <a:off x="987240" y="2319328"/>
            <a:ext cx="9543109" cy="707886"/>
            <a:chOff x="987240" y="2466809"/>
            <a:chExt cx="9543109" cy="707886"/>
          </a:xfrm>
        </p:grpSpPr>
        <p:sp>
          <p:nvSpPr>
            <p:cNvPr id="5" name="ZoneTexte 4">
              <a:extLst>
                <a:ext uri="{FF2B5EF4-FFF2-40B4-BE49-F238E27FC236}">
                  <a16:creationId xmlns:a16="http://schemas.microsoft.com/office/drawing/2014/main" id="{B67452FB-F50A-403A-996A-1BCE3954D252}"/>
                </a:ext>
              </a:extLst>
            </p:cNvPr>
            <p:cNvSpPr txBox="1"/>
            <p:nvPr/>
          </p:nvSpPr>
          <p:spPr>
            <a:xfrm>
              <a:off x="987240" y="2466809"/>
              <a:ext cx="4302604" cy="70788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format </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Comma-</a:t>
              </a:r>
              <a:r>
                <a:rPr lang="fr-FR" sz="2000" b="1" dirty="0" err="1">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separated</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values</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(format ouvert)</a:t>
              </a:r>
            </a:p>
          </p:txBody>
        </p:sp>
        <p:cxnSp>
          <p:nvCxnSpPr>
            <p:cNvPr id="9" name="Connecteur droit 8">
              <a:extLst>
                <a:ext uri="{FF2B5EF4-FFF2-40B4-BE49-F238E27FC236}">
                  <a16:creationId xmlns:a16="http://schemas.microsoft.com/office/drawing/2014/main" id="{EC3BA056-E544-40A2-B203-8EC09A9C3851}"/>
                </a:ext>
              </a:extLst>
            </p:cNvPr>
            <p:cNvCxnSpPr/>
            <p:nvPr/>
          </p:nvCxnSpPr>
          <p:spPr>
            <a:xfrm>
              <a:off x="5289844" y="2466809"/>
              <a:ext cx="0" cy="707886"/>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ED4629EE-AC49-4E50-B6F4-2F53E9DA3B89}"/>
                </a:ext>
              </a:extLst>
            </p:cNvPr>
            <p:cNvCxnSpPr>
              <a:stCxn id="5" idx="3"/>
            </p:cNvCxnSpPr>
            <p:nvPr/>
          </p:nvCxnSpPr>
          <p:spPr>
            <a:xfrm flipV="1">
              <a:off x="5289844" y="2819401"/>
              <a:ext cx="2211094" cy="1351"/>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CC42DA76-3EC8-4C06-B0F4-EFCFD3C27AF7}"/>
                </a:ext>
              </a:extLst>
            </p:cNvPr>
            <p:cNvSpPr txBox="1"/>
            <p:nvPr/>
          </p:nvSpPr>
          <p:spPr>
            <a:xfrm>
              <a:off x="774445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.csv</a:t>
              </a:r>
            </a:p>
          </p:txBody>
        </p:sp>
      </p:grpSp>
      <p:grpSp>
        <p:nvGrpSpPr>
          <p:cNvPr id="18" name="Groupe 17">
            <a:extLst>
              <a:ext uri="{FF2B5EF4-FFF2-40B4-BE49-F238E27FC236}">
                <a16:creationId xmlns:a16="http://schemas.microsoft.com/office/drawing/2014/main" id="{FB43702A-F1EF-4162-B0D0-4A69266812AF}"/>
              </a:ext>
            </a:extLst>
          </p:cNvPr>
          <p:cNvGrpSpPr/>
          <p:nvPr/>
        </p:nvGrpSpPr>
        <p:grpSpPr>
          <a:xfrm>
            <a:off x="987240" y="3181132"/>
            <a:ext cx="9543109" cy="707886"/>
            <a:chOff x="987240" y="2466809"/>
            <a:chExt cx="9543109" cy="707886"/>
          </a:xfrm>
        </p:grpSpPr>
        <p:sp>
          <p:nvSpPr>
            <p:cNvPr id="19" name="ZoneTexte 18">
              <a:extLst>
                <a:ext uri="{FF2B5EF4-FFF2-40B4-BE49-F238E27FC236}">
                  <a16:creationId xmlns:a16="http://schemas.microsoft.com/office/drawing/2014/main" id="{B1CA7C3F-6519-4530-BFC4-C293F7B8A200}"/>
                </a:ext>
              </a:extLst>
            </p:cNvPr>
            <p:cNvSpPr txBox="1"/>
            <p:nvPr/>
          </p:nvSpPr>
          <p:spPr>
            <a:xfrm>
              <a:off x="987240" y="2466809"/>
              <a:ext cx="4302604" cy="70788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format </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Microsoft Excel</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(format propriétaire)</a:t>
              </a:r>
            </a:p>
          </p:txBody>
        </p:sp>
        <p:cxnSp>
          <p:nvCxnSpPr>
            <p:cNvPr id="20" name="Connecteur droit 19">
              <a:extLst>
                <a:ext uri="{FF2B5EF4-FFF2-40B4-BE49-F238E27FC236}">
                  <a16:creationId xmlns:a16="http://schemas.microsoft.com/office/drawing/2014/main" id="{1592E71C-AF97-4727-AF8B-370E38ECCBD4}"/>
                </a:ext>
              </a:extLst>
            </p:cNvPr>
            <p:cNvCxnSpPr/>
            <p:nvPr/>
          </p:nvCxnSpPr>
          <p:spPr>
            <a:xfrm>
              <a:off x="5289844" y="2466809"/>
              <a:ext cx="0" cy="707886"/>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A30FB24D-AD51-477A-A946-88DAD622E6F1}"/>
                </a:ext>
              </a:extLst>
            </p:cNvPr>
            <p:cNvCxnSpPr>
              <a:stCxn id="19" idx="3"/>
            </p:cNvCxnSpPr>
            <p:nvPr/>
          </p:nvCxnSpPr>
          <p:spPr>
            <a:xfrm flipV="1">
              <a:off x="5289844" y="2819401"/>
              <a:ext cx="2211094" cy="1351"/>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0CAF7E02-53A3-4A2C-A34F-41206FBD6619}"/>
                </a:ext>
              </a:extLst>
            </p:cNvPr>
            <p:cNvSpPr txBox="1"/>
            <p:nvPr/>
          </p:nvSpPr>
          <p:spPr>
            <a:xfrm>
              <a:off x="774445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fr-FR" sz="20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xls</a:t>
              </a:r>
              <a:endPar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3" name="Groupe 22">
            <a:extLst>
              <a:ext uri="{FF2B5EF4-FFF2-40B4-BE49-F238E27FC236}">
                <a16:creationId xmlns:a16="http://schemas.microsoft.com/office/drawing/2014/main" id="{BE11F797-DA00-463C-8E86-3B93C228DB7C}"/>
              </a:ext>
            </a:extLst>
          </p:cNvPr>
          <p:cNvGrpSpPr/>
          <p:nvPr/>
        </p:nvGrpSpPr>
        <p:grpSpPr>
          <a:xfrm>
            <a:off x="987240" y="4042936"/>
            <a:ext cx="9543109" cy="707886"/>
            <a:chOff x="987240" y="2466809"/>
            <a:chExt cx="9543109" cy="707886"/>
          </a:xfrm>
        </p:grpSpPr>
        <p:sp>
          <p:nvSpPr>
            <p:cNvPr id="24" name="ZoneTexte 23">
              <a:extLst>
                <a:ext uri="{FF2B5EF4-FFF2-40B4-BE49-F238E27FC236}">
                  <a16:creationId xmlns:a16="http://schemas.microsoft.com/office/drawing/2014/main" id="{2773FF40-5E52-4FA2-A2DC-5D00C79CFB90}"/>
                </a:ext>
              </a:extLst>
            </p:cNvPr>
            <p:cNvSpPr txBox="1"/>
            <p:nvPr/>
          </p:nvSpPr>
          <p:spPr>
            <a:xfrm>
              <a:off x="987240" y="2466809"/>
              <a:ext cx="4302604" cy="707886"/>
            </a:xfrm>
            <a:prstGeom prst="rect">
              <a:avLst/>
            </a:prstGeom>
            <a:noFill/>
          </p:spPr>
          <p:txBody>
            <a:bodyPr wrap="square" rtlCol="0">
              <a:spAutoFit/>
            </a:bodyPr>
            <a:lstStyle/>
            <a:p>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Classeur de l'Open Document</a:t>
              </a:r>
            </a:p>
            <a:p>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Format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(format ouvert)</a:t>
              </a:r>
            </a:p>
          </p:txBody>
        </p:sp>
        <p:cxnSp>
          <p:nvCxnSpPr>
            <p:cNvPr id="25" name="Connecteur droit 24">
              <a:extLst>
                <a:ext uri="{FF2B5EF4-FFF2-40B4-BE49-F238E27FC236}">
                  <a16:creationId xmlns:a16="http://schemas.microsoft.com/office/drawing/2014/main" id="{C05E08ED-423E-4601-81E7-FE5406A15466}"/>
                </a:ext>
              </a:extLst>
            </p:cNvPr>
            <p:cNvCxnSpPr/>
            <p:nvPr/>
          </p:nvCxnSpPr>
          <p:spPr>
            <a:xfrm>
              <a:off x="5289844" y="2466809"/>
              <a:ext cx="0" cy="707886"/>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2B17351D-D183-43E8-AF3C-E952E6077830}"/>
                </a:ext>
              </a:extLst>
            </p:cNvPr>
            <p:cNvCxnSpPr>
              <a:cxnSpLocks/>
              <a:stCxn id="24" idx="3"/>
            </p:cNvCxnSpPr>
            <p:nvPr/>
          </p:nvCxnSpPr>
          <p:spPr>
            <a:xfrm flipV="1">
              <a:off x="5289844" y="2819403"/>
              <a:ext cx="2211094" cy="1349"/>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19ED6B04-D22F-4D78-8651-90535F423CBE}"/>
                </a:ext>
              </a:extLst>
            </p:cNvPr>
            <p:cNvSpPr txBox="1"/>
            <p:nvPr/>
          </p:nvSpPr>
          <p:spPr>
            <a:xfrm>
              <a:off x="774445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fr-FR" sz="20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ods</a:t>
              </a:r>
              <a:endPar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8" name="Groupe 27">
            <a:extLst>
              <a:ext uri="{FF2B5EF4-FFF2-40B4-BE49-F238E27FC236}">
                <a16:creationId xmlns:a16="http://schemas.microsoft.com/office/drawing/2014/main" id="{72C2E498-CF72-4E6C-A5D6-BAB39CD8A0C0}"/>
              </a:ext>
            </a:extLst>
          </p:cNvPr>
          <p:cNvGrpSpPr/>
          <p:nvPr/>
        </p:nvGrpSpPr>
        <p:grpSpPr>
          <a:xfrm>
            <a:off x="987240" y="4904740"/>
            <a:ext cx="9543109" cy="707886"/>
            <a:chOff x="987240" y="2466809"/>
            <a:chExt cx="9543109" cy="707886"/>
          </a:xfrm>
        </p:grpSpPr>
        <p:sp>
          <p:nvSpPr>
            <p:cNvPr id="29" name="ZoneTexte 28">
              <a:extLst>
                <a:ext uri="{FF2B5EF4-FFF2-40B4-BE49-F238E27FC236}">
                  <a16:creationId xmlns:a16="http://schemas.microsoft.com/office/drawing/2014/main" id="{535F1C73-0429-4639-A221-F58B6D3F09E0}"/>
                </a:ext>
              </a:extLst>
            </p:cNvPr>
            <p:cNvSpPr txBox="1"/>
            <p:nvPr/>
          </p:nvSpPr>
          <p:spPr>
            <a:xfrm>
              <a:off x="987240" y="2466809"/>
              <a:ext cx="4302604" cy="707886"/>
            </a:xfrm>
            <a:prstGeom prst="rect">
              <a:avLst/>
            </a:prstGeom>
            <a:noFill/>
          </p:spPr>
          <p:txBody>
            <a:bodyPr wrap="square" rtlCol="0">
              <a:spAutoFit/>
            </a:bodyPr>
            <a:lstStyle/>
            <a:p>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Classeur de l'Office Open XML </a:t>
              </a:r>
            </a:p>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(format "ouvert")</a:t>
              </a:r>
            </a:p>
          </p:txBody>
        </p:sp>
        <p:cxnSp>
          <p:nvCxnSpPr>
            <p:cNvPr id="30" name="Connecteur droit 29">
              <a:extLst>
                <a:ext uri="{FF2B5EF4-FFF2-40B4-BE49-F238E27FC236}">
                  <a16:creationId xmlns:a16="http://schemas.microsoft.com/office/drawing/2014/main" id="{DECE71EE-B599-4708-8AAD-562179C033F4}"/>
                </a:ext>
              </a:extLst>
            </p:cNvPr>
            <p:cNvCxnSpPr/>
            <p:nvPr/>
          </p:nvCxnSpPr>
          <p:spPr>
            <a:xfrm>
              <a:off x="5289844" y="2466809"/>
              <a:ext cx="0" cy="707886"/>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0F3AF101-C103-428F-ACD1-4A95B43751FD}"/>
                </a:ext>
              </a:extLst>
            </p:cNvPr>
            <p:cNvCxnSpPr>
              <a:stCxn id="29" idx="3"/>
            </p:cNvCxnSpPr>
            <p:nvPr/>
          </p:nvCxnSpPr>
          <p:spPr>
            <a:xfrm flipV="1">
              <a:off x="5289844" y="2819405"/>
              <a:ext cx="2211094" cy="1347"/>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8F991DAD-20EE-46EB-9590-FC1DEE1F8EEA}"/>
                </a:ext>
              </a:extLst>
            </p:cNvPr>
            <p:cNvSpPr txBox="1"/>
            <p:nvPr/>
          </p:nvSpPr>
          <p:spPr>
            <a:xfrm>
              <a:off x="774445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.xlsx</a:t>
              </a:r>
            </a:p>
          </p:txBody>
        </p:sp>
      </p:grpSp>
    </p:spTree>
    <p:extLst>
      <p:ext uri="{BB962C8B-B14F-4D97-AF65-F5344CB8AC3E}">
        <p14:creationId xmlns:p14="http://schemas.microsoft.com/office/powerpoint/2010/main" val="29899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3">
            <a:extLst>
              <a:ext uri="{FF2B5EF4-FFF2-40B4-BE49-F238E27FC236}">
                <a16:creationId xmlns:a16="http://schemas.microsoft.com/office/drawing/2014/main" id="{D873FC8A-DC97-4F74-874B-61D3B929F8AC}"/>
              </a:ext>
            </a:extLst>
          </p:cNvPr>
          <p:cNvSpPr/>
          <p:nvPr/>
        </p:nvSpPr>
        <p:spPr>
          <a:xfrm>
            <a:off x="4543928" y="0"/>
            <a:ext cx="7648072"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7609115 w 12192000"/>
              <a:gd name="connsiteY0" fmla="*/ 16329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609115 w 12192000"/>
              <a:gd name="connsiteY4" fmla="*/ 16329 h 6858000"/>
              <a:gd name="connsiteX0" fmla="*/ 2808515 w 7391400"/>
              <a:gd name="connsiteY0" fmla="*/ 16329 h 6858000"/>
              <a:gd name="connsiteX1" fmla="*/ 7391400 w 7391400"/>
              <a:gd name="connsiteY1" fmla="*/ 0 h 6858000"/>
              <a:gd name="connsiteX2" fmla="*/ 7391400 w 7391400"/>
              <a:gd name="connsiteY2" fmla="*/ 6858000 h 6858000"/>
              <a:gd name="connsiteX3" fmla="*/ 0 w 7391400"/>
              <a:gd name="connsiteY3" fmla="*/ 6841671 h 6858000"/>
              <a:gd name="connsiteX4" fmla="*/ 2808515 w 7391400"/>
              <a:gd name="connsiteY4" fmla="*/ 1632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00" h="6858000">
                <a:moveTo>
                  <a:pt x="2808515" y="16329"/>
                </a:moveTo>
                <a:lnTo>
                  <a:pt x="7391400" y="0"/>
                </a:lnTo>
                <a:lnTo>
                  <a:pt x="7391400" y="6858000"/>
                </a:lnTo>
                <a:lnTo>
                  <a:pt x="0" y="6841671"/>
                </a:lnTo>
                <a:lnTo>
                  <a:pt x="2808515" y="16329"/>
                </a:lnTo>
                <a:close/>
              </a:path>
            </a:pathLst>
          </a:custGeom>
          <a:solidFill>
            <a:srgbClr val="4D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20377D45-8930-4D88-B01B-5F8422FC1421}"/>
              </a:ext>
            </a:extLst>
          </p:cNvPr>
          <p:cNvSpPr>
            <a:spLocks noGrp="1"/>
          </p:cNvSpPr>
          <p:nvPr>
            <p:ph type="title"/>
          </p:nvPr>
        </p:nvSpPr>
        <p:spPr>
          <a:xfrm>
            <a:off x="838200" y="365125"/>
            <a:ext cx="10515600" cy="1325563"/>
          </a:xfrm>
        </p:spPr>
        <p:txBody>
          <a:bodyPr/>
          <a:lstStyle/>
          <a:p>
            <a:r>
              <a:rPr lang="fr-FR" dirty="0"/>
              <a:t>2. Les fichiers et formats</a:t>
            </a:r>
          </a:p>
        </p:txBody>
      </p:sp>
      <p:sp>
        <p:nvSpPr>
          <p:cNvPr id="4" name="Titre 3">
            <a:extLst>
              <a:ext uri="{FF2B5EF4-FFF2-40B4-BE49-F238E27FC236}">
                <a16:creationId xmlns:a16="http://schemas.microsoft.com/office/drawing/2014/main" id="{4E73AC73-9D47-49F9-BBB6-1765432D7008}"/>
              </a:ext>
            </a:extLst>
          </p:cNvPr>
          <p:cNvSpPr txBox="1">
            <a:spLocks/>
          </p:cNvSpPr>
          <p:nvPr/>
        </p:nvSpPr>
        <p:spPr>
          <a:xfrm>
            <a:off x="987240" y="1604640"/>
            <a:ext cx="10385552"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Les formats de présentations		</a:t>
            </a:r>
            <a:r>
              <a:rPr lang="fr-FR" sz="2800" dirty="0">
                <a:solidFill>
                  <a:schemeClr val="bg1"/>
                </a:solidFill>
              </a:rPr>
              <a:t>	Les extensions</a:t>
            </a:r>
          </a:p>
        </p:txBody>
      </p:sp>
      <p:grpSp>
        <p:nvGrpSpPr>
          <p:cNvPr id="17" name="Groupe 16">
            <a:extLst>
              <a:ext uri="{FF2B5EF4-FFF2-40B4-BE49-F238E27FC236}">
                <a16:creationId xmlns:a16="http://schemas.microsoft.com/office/drawing/2014/main" id="{8889F244-E205-4613-8FB2-117B37672791}"/>
              </a:ext>
            </a:extLst>
          </p:cNvPr>
          <p:cNvGrpSpPr/>
          <p:nvPr/>
        </p:nvGrpSpPr>
        <p:grpSpPr>
          <a:xfrm>
            <a:off x="987240" y="2319328"/>
            <a:ext cx="9543109" cy="707886"/>
            <a:chOff x="987240" y="2466809"/>
            <a:chExt cx="9543109" cy="707886"/>
          </a:xfrm>
        </p:grpSpPr>
        <p:sp>
          <p:nvSpPr>
            <p:cNvPr id="5" name="ZoneTexte 4">
              <a:extLst>
                <a:ext uri="{FF2B5EF4-FFF2-40B4-BE49-F238E27FC236}">
                  <a16:creationId xmlns:a16="http://schemas.microsoft.com/office/drawing/2014/main" id="{B67452FB-F50A-403A-996A-1BCE3954D252}"/>
                </a:ext>
              </a:extLst>
            </p:cNvPr>
            <p:cNvSpPr txBox="1"/>
            <p:nvPr/>
          </p:nvSpPr>
          <p:spPr>
            <a:xfrm>
              <a:off x="987240" y="2466809"/>
              <a:ext cx="4302604" cy="70788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format </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Microsoft PowerPoint</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(format propriétaire)</a:t>
              </a:r>
            </a:p>
          </p:txBody>
        </p:sp>
        <p:cxnSp>
          <p:nvCxnSpPr>
            <p:cNvPr id="9" name="Connecteur droit 8">
              <a:extLst>
                <a:ext uri="{FF2B5EF4-FFF2-40B4-BE49-F238E27FC236}">
                  <a16:creationId xmlns:a16="http://schemas.microsoft.com/office/drawing/2014/main" id="{EC3BA056-E544-40A2-B203-8EC09A9C3851}"/>
                </a:ext>
              </a:extLst>
            </p:cNvPr>
            <p:cNvCxnSpPr/>
            <p:nvPr/>
          </p:nvCxnSpPr>
          <p:spPr>
            <a:xfrm>
              <a:off x="5289844" y="2466809"/>
              <a:ext cx="0" cy="707886"/>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ED4629EE-AC49-4E50-B6F4-2F53E9DA3B89}"/>
                </a:ext>
              </a:extLst>
            </p:cNvPr>
            <p:cNvCxnSpPr>
              <a:stCxn id="5" idx="3"/>
            </p:cNvCxnSpPr>
            <p:nvPr/>
          </p:nvCxnSpPr>
          <p:spPr>
            <a:xfrm flipV="1">
              <a:off x="5289844" y="2819401"/>
              <a:ext cx="2211094" cy="1351"/>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CC42DA76-3EC8-4C06-B0F4-EFCFD3C27AF7}"/>
                </a:ext>
              </a:extLst>
            </p:cNvPr>
            <p:cNvSpPr txBox="1"/>
            <p:nvPr/>
          </p:nvSpPr>
          <p:spPr>
            <a:xfrm>
              <a:off x="774445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fr-FR" sz="20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ppt</a:t>
              </a:r>
              <a:endPar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8" name="Groupe 17">
            <a:extLst>
              <a:ext uri="{FF2B5EF4-FFF2-40B4-BE49-F238E27FC236}">
                <a16:creationId xmlns:a16="http://schemas.microsoft.com/office/drawing/2014/main" id="{FB43702A-F1EF-4162-B0D0-4A69266812AF}"/>
              </a:ext>
            </a:extLst>
          </p:cNvPr>
          <p:cNvGrpSpPr/>
          <p:nvPr/>
        </p:nvGrpSpPr>
        <p:grpSpPr>
          <a:xfrm>
            <a:off x="987240" y="3181132"/>
            <a:ext cx="9543109" cy="707886"/>
            <a:chOff x="987240" y="2466809"/>
            <a:chExt cx="9543109" cy="707886"/>
          </a:xfrm>
        </p:grpSpPr>
        <p:sp>
          <p:nvSpPr>
            <p:cNvPr id="19" name="ZoneTexte 18">
              <a:extLst>
                <a:ext uri="{FF2B5EF4-FFF2-40B4-BE49-F238E27FC236}">
                  <a16:creationId xmlns:a16="http://schemas.microsoft.com/office/drawing/2014/main" id="{B1CA7C3F-6519-4530-BFC4-C293F7B8A200}"/>
                </a:ext>
              </a:extLst>
            </p:cNvPr>
            <p:cNvSpPr txBox="1"/>
            <p:nvPr/>
          </p:nvSpPr>
          <p:spPr>
            <a:xfrm>
              <a:off x="987240" y="2466809"/>
              <a:ext cx="4302604" cy="707886"/>
            </a:xfrm>
            <a:prstGeom prst="rect">
              <a:avLst/>
            </a:prstGeom>
            <a:noFill/>
          </p:spPr>
          <p:txBody>
            <a:bodyPr wrap="square" rtlCol="0">
              <a:spAutoFit/>
            </a:bodyPr>
            <a:lstStyle/>
            <a:p>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Présentation de l'Open Document</a:t>
              </a:r>
            </a:p>
            <a:p>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Format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(format ouvert)</a:t>
              </a:r>
            </a:p>
          </p:txBody>
        </p:sp>
        <p:cxnSp>
          <p:nvCxnSpPr>
            <p:cNvPr id="20" name="Connecteur droit 19">
              <a:extLst>
                <a:ext uri="{FF2B5EF4-FFF2-40B4-BE49-F238E27FC236}">
                  <a16:creationId xmlns:a16="http://schemas.microsoft.com/office/drawing/2014/main" id="{1592E71C-AF97-4727-AF8B-370E38ECCBD4}"/>
                </a:ext>
              </a:extLst>
            </p:cNvPr>
            <p:cNvCxnSpPr/>
            <p:nvPr/>
          </p:nvCxnSpPr>
          <p:spPr>
            <a:xfrm>
              <a:off x="5289844" y="2466809"/>
              <a:ext cx="0" cy="707886"/>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A30FB24D-AD51-477A-A946-88DAD622E6F1}"/>
                </a:ext>
              </a:extLst>
            </p:cNvPr>
            <p:cNvCxnSpPr>
              <a:stCxn id="19" idx="3"/>
            </p:cNvCxnSpPr>
            <p:nvPr/>
          </p:nvCxnSpPr>
          <p:spPr>
            <a:xfrm flipV="1">
              <a:off x="5289844" y="2819401"/>
              <a:ext cx="2211094" cy="1351"/>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0CAF7E02-53A3-4A2C-A34F-41206FBD6619}"/>
                </a:ext>
              </a:extLst>
            </p:cNvPr>
            <p:cNvSpPr txBox="1"/>
            <p:nvPr/>
          </p:nvSpPr>
          <p:spPr>
            <a:xfrm>
              <a:off x="774445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fr-FR" sz="20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odp</a:t>
              </a:r>
              <a:endPar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3" name="Groupe 22">
            <a:extLst>
              <a:ext uri="{FF2B5EF4-FFF2-40B4-BE49-F238E27FC236}">
                <a16:creationId xmlns:a16="http://schemas.microsoft.com/office/drawing/2014/main" id="{BE11F797-DA00-463C-8E86-3B93C228DB7C}"/>
              </a:ext>
            </a:extLst>
          </p:cNvPr>
          <p:cNvGrpSpPr/>
          <p:nvPr/>
        </p:nvGrpSpPr>
        <p:grpSpPr>
          <a:xfrm>
            <a:off x="987240" y="4042936"/>
            <a:ext cx="9543109" cy="707886"/>
            <a:chOff x="987240" y="2466809"/>
            <a:chExt cx="9543109" cy="707886"/>
          </a:xfrm>
        </p:grpSpPr>
        <p:sp>
          <p:nvSpPr>
            <p:cNvPr id="24" name="ZoneTexte 23">
              <a:extLst>
                <a:ext uri="{FF2B5EF4-FFF2-40B4-BE49-F238E27FC236}">
                  <a16:creationId xmlns:a16="http://schemas.microsoft.com/office/drawing/2014/main" id="{2773FF40-5E52-4FA2-A2DC-5D00C79CFB90}"/>
                </a:ext>
              </a:extLst>
            </p:cNvPr>
            <p:cNvSpPr txBox="1"/>
            <p:nvPr/>
          </p:nvSpPr>
          <p:spPr>
            <a:xfrm>
              <a:off x="987240" y="2466809"/>
              <a:ext cx="4302604" cy="707886"/>
            </a:xfrm>
            <a:prstGeom prst="rect">
              <a:avLst/>
            </a:prstGeom>
            <a:noFill/>
          </p:spPr>
          <p:txBody>
            <a:bodyPr wrap="square" rtlCol="0">
              <a:spAutoFit/>
            </a:bodyPr>
            <a:lstStyle/>
            <a:p>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Présentation de l'Office Open XML </a:t>
              </a:r>
            </a:p>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(format "ouvert")</a:t>
              </a:r>
            </a:p>
          </p:txBody>
        </p:sp>
        <p:cxnSp>
          <p:nvCxnSpPr>
            <p:cNvPr id="25" name="Connecteur droit 24">
              <a:extLst>
                <a:ext uri="{FF2B5EF4-FFF2-40B4-BE49-F238E27FC236}">
                  <a16:creationId xmlns:a16="http://schemas.microsoft.com/office/drawing/2014/main" id="{C05E08ED-423E-4601-81E7-FE5406A15466}"/>
                </a:ext>
              </a:extLst>
            </p:cNvPr>
            <p:cNvCxnSpPr/>
            <p:nvPr/>
          </p:nvCxnSpPr>
          <p:spPr>
            <a:xfrm>
              <a:off x="5289844" y="2466809"/>
              <a:ext cx="0" cy="707886"/>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2B17351D-D183-43E8-AF3C-E952E6077830}"/>
                </a:ext>
              </a:extLst>
            </p:cNvPr>
            <p:cNvCxnSpPr>
              <a:cxnSpLocks/>
              <a:stCxn id="24" idx="3"/>
            </p:cNvCxnSpPr>
            <p:nvPr/>
          </p:nvCxnSpPr>
          <p:spPr>
            <a:xfrm flipV="1">
              <a:off x="5289844" y="2819403"/>
              <a:ext cx="2211094" cy="1349"/>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19ED6B04-D22F-4D78-8651-90535F423CBE}"/>
                </a:ext>
              </a:extLst>
            </p:cNvPr>
            <p:cNvSpPr txBox="1"/>
            <p:nvPr/>
          </p:nvSpPr>
          <p:spPr>
            <a:xfrm>
              <a:off x="774445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.pptx</a:t>
              </a:r>
            </a:p>
          </p:txBody>
        </p:sp>
      </p:grpSp>
    </p:spTree>
    <p:extLst>
      <p:ext uri="{BB962C8B-B14F-4D97-AF65-F5344CB8AC3E}">
        <p14:creationId xmlns:p14="http://schemas.microsoft.com/office/powerpoint/2010/main" val="39355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929360F-EF56-4F7C-8B5B-AAD3DECCC8D2}"/>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23133" y="-1"/>
            <a:ext cx="12192000" cy="6857999"/>
          </a:xfrm>
          <a:prstGeom prst="rect">
            <a:avLst/>
          </a:prstGeom>
        </p:spPr>
      </p:pic>
      <p:sp>
        <p:nvSpPr>
          <p:cNvPr id="3" name="Titre 1">
            <a:extLst>
              <a:ext uri="{FF2B5EF4-FFF2-40B4-BE49-F238E27FC236}">
                <a16:creationId xmlns:a16="http://schemas.microsoft.com/office/drawing/2014/main" id="{8E70379E-EFA6-4540-9F7D-465DEEF3180B}"/>
              </a:ext>
            </a:extLst>
          </p:cNvPr>
          <p:cNvSpPr txBox="1">
            <a:spLocks/>
          </p:cNvSpPr>
          <p:nvPr/>
        </p:nvSpPr>
        <p:spPr>
          <a:xfrm>
            <a:off x="23133" y="1"/>
            <a:ext cx="12192000" cy="6857999"/>
          </a:xfrm>
          <a:prstGeom prst="rect">
            <a:avLst/>
          </a:prstGeom>
          <a:solidFill>
            <a:srgbClr val="080808">
              <a:alpha val="74118"/>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6000" dirty="0">
                <a:solidFill>
                  <a:schemeClr val="bg1"/>
                </a:solidFill>
              </a:rPr>
              <a:t>Les formats d'images</a:t>
            </a:r>
            <a:endParaRPr lang="fr-FR" dirty="0">
              <a:solidFill>
                <a:schemeClr val="bg1"/>
              </a:solidFill>
            </a:endParaRPr>
          </a:p>
        </p:txBody>
      </p:sp>
    </p:spTree>
    <p:extLst>
      <p:ext uri="{BB962C8B-B14F-4D97-AF65-F5344CB8AC3E}">
        <p14:creationId xmlns:p14="http://schemas.microsoft.com/office/powerpoint/2010/main" val="351711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3">
            <a:extLst>
              <a:ext uri="{FF2B5EF4-FFF2-40B4-BE49-F238E27FC236}">
                <a16:creationId xmlns:a16="http://schemas.microsoft.com/office/drawing/2014/main" id="{D873FC8A-DC97-4F74-874B-61D3B929F8AC}"/>
              </a:ext>
            </a:extLst>
          </p:cNvPr>
          <p:cNvSpPr/>
          <p:nvPr/>
        </p:nvSpPr>
        <p:spPr>
          <a:xfrm>
            <a:off x="4543928" y="0"/>
            <a:ext cx="7648072"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7609115 w 12192000"/>
              <a:gd name="connsiteY0" fmla="*/ 16329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609115 w 12192000"/>
              <a:gd name="connsiteY4" fmla="*/ 16329 h 6858000"/>
              <a:gd name="connsiteX0" fmla="*/ 2808515 w 7391400"/>
              <a:gd name="connsiteY0" fmla="*/ 16329 h 6858000"/>
              <a:gd name="connsiteX1" fmla="*/ 7391400 w 7391400"/>
              <a:gd name="connsiteY1" fmla="*/ 0 h 6858000"/>
              <a:gd name="connsiteX2" fmla="*/ 7391400 w 7391400"/>
              <a:gd name="connsiteY2" fmla="*/ 6858000 h 6858000"/>
              <a:gd name="connsiteX3" fmla="*/ 0 w 7391400"/>
              <a:gd name="connsiteY3" fmla="*/ 6841671 h 6858000"/>
              <a:gd name="connsiteX4" fmla="*/ 2808515 w 7391400"/>
              <a:gd name="connsiteY4" fmla="*/ 1632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00" h="6858000">
                <a:moveTo>
                  <a:pt x="2808515" y="16329"/>
                </a:moveTo>
                <a:lnTo>
                  <a:pt x="7391400" y="0"/>
                </a:lnTo>
                <a:lnTo>
                  <a:pt x="7391400" y="6858000"/>
                </a:lnTo>
                <a:lnTo>
                  <a:pt x="0" y="6841671"/>
                </a:lnTo>
                <a:lnTo>
                  <a:pt x="2808515" y="16329"/>
                </a:lnTo>
                <a:close/>
              </a:path>
            </a:pathLst>
          </a:custGeom>
          <a:solidFill>
            <a:srgbClr val="4D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20377D45-8930-4D88-B01B-5F8422FC1421}"/>
              </a:ext>
            </a:extLst>
          </p:cNvPr>
          <p:cNvSpPr>
            <a:spLocks noGrp="1"/>
          </p:cNvSpPr>
          <p:nvPr>
            <p:ph type="title"/>
          </p:nvPr>
        </p:nvSpPr>
        <p:spPr>
          <a:xfrm>
            <a:off x="838200" y="365125"/>
            <a:ext cx="10515600" cy="1325563"/>
          </a:xfrm>
        </p:spPr>
        <p:txBody>
          <a:bodyPr/>
          <a:lstStyle/>
          <a:p>
            <a:r>
              <a:rPr lang="fr-FR" dirty="0"/>
              <a:t>2. Les fichiers et formats</a:t>
            </a:r>
          </a:p>
        </p:txBody>
      </p:sp>
      <p:sp>
        <p:nvSpPr>
          <p:cNvPr id="4" name="Titre 3">
            <a:extLst>
              <a:ext uri="{FF2B5EF4-FFF2-40B4-BE49-F238E27FC236}">
                <a16:creationId xmlns:a16="http://schemas.microsoft.com/office/drawing/2014/main" id="{4E73AC73-9D47-49F9-BBB6-1765432D7008}"/>
              </a:ext>
            </a:extLst>
          </p:cNvPr>
          <p:cNvSpPr txBox="1">
            <a:spLocks/>
          </p:cNvSpPr>
          <p:nvPr/>
        </p:nvSpPr>
        <p:spPr>
          <a:xfrm>
            <a:off x="987240" y="1604640"/>
            <a:ext cx="10385552"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Les formats d'images bitmaps	</a:t>
            </a:r>
            <a:r>
              <a:rPr lang="fr-FR" sz="2800" dirty="0">
                <a:solidFill>
                  <a:schemeClr val="bg1"/>
                </a:solidFill>
              </a:rPr>
              <a:t>		Les extensions</a:t>
            </a:r>
          </a:p>
        </p:txBody>
      </p:sp>
      <p:grpSp>
        <p:nvGrpSpPr>
          <p:cNvPr id="17" name="Groupe 16">
            <a:extLst>
              <a:ext uri="{FF2B5EF4-FFF2-40B4-BE49-F238E27FC236}">
                <a16:creationId xmlns:a16="http://schemas.microsoft.com/office/drawing/2014/main" id="{8889F244-E205-4613-8FB2-117B37672791}"/>
              </a:ext>
            </a:extLst>
          </p:cNvPr>
          <p:cNvGrpSpPr/>
          <p:nvPr/>
        </p:nvGrpSpPr>
        <p:grpSpPr>
          <a:xfrm>
            <a:off x="390323" y="2319328"/>
            <a:ext cx="10522166" cy="707886"/>
            <a:chOff x="8183" y="2466809"/>
            <a:chExt cx="10522166" cy="707886"/>
          </a:xfrm>
        </p:grpSpPr>
        <p:sp>
          <p:nvSpPr>
            <p:cNvPr id="5" name="ZoneTexte 4">
              <a:extLst>
                <a:ext uri="{FF2B5EF4-FFF2-40B4-BE49-F238E27FC236}">
                  <a16:creationId xmlns:a16="http://schemas.microsoft.com/office/drawing/2014/main" id="{B67452FB-F50A-403A-996A-1BCE3954D252}"/>
                </a:ext>
              </a:extLst>
            </p:cNvPr>
            <p:cNvSpPr txBox="1"/>
            <p:nvPr/>
          </p:nvSpPr>
          <p:spPr>
            <a:xfrm>
              <a:off x="8183" y="2466809"/>
              <a:ext cx="5281661" cy="70788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format </a:t>
              </a:r>
              <a:r>
                <a:rPr lang="fr-FR" sz="2000" b="1" dirty="0" err="1">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BitMaP</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(format ouvert, non compressé)</a:t>
              </a:r>
            </a:p>
          </p:txBody>
        </p:sp>
        <p:cxnSp>
          <p:nvCxnSpPr>
            <p:cNvPr id="9" name="Connecteur droit 8">
              <a:extLst>
                <a:ext uri="{FF2B5EF4-FFF2-40B4-BE49-F238E27FC236}">
                  <a16:creationId xmlns:a16="http://schemas.microsoft.com/office/drawing/2014/main" id="{EC3BA056-E544-40A2-B203-8EC09A9C3851}"/>
                </a:ext>
              </a:extLst>
            </p:cNvPr>
            <p:cNvCxnSpPr/>
            <p:nvPr/>
          </p:nvCxnSpPr>
          <p:spPr>
            <a:xfrm>
              <a:off x="5289844" y="2466809"/>
              <a:ext cx="0" cy="707886"/>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ED4629EE-AC49-4E50-B6F4-2F53E9DA3B89}"/>
                </a:ext>
              </a:extLst>
            </p:cNvPr>
            <p:cNvCxnSpPr>
              <a:cxnSpLocks/>
              <a:stCxn id="5" idx="3"/>
            </p:cNvCxnSpPr>
            <p:nvPr/>
          </p:nvCxnSpPr>
          <p:spPr>
            <a:xfrm flipV="1">
              <a:off x="5289844" y="2819402"/>
              <a:ext cx="2211094" cy="1350"/>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CC42DA76-3EC8-4C06-B0F4-EFCFD3C27AF7}"/>
                </a:ext>
              </a:extLst>
            </p:cNvPr>
            <p:cNvSpPr txBox="1"/>
            <p:nvPr/>
          </p:nvSpPr>
          <p:spPr>
            <a:xfrm>
              <a:off x="774445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fr-FR" sz="20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bmp</a:t>
              </a:r>
              <a:endPar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8" name="Groupe 17">
            <a:extLst>
              <a:ext uri="{FF2B5EF4-FFF2-40B4-BE49-F238E27FC236}">
                <a16:creationId xmlns:a16="http://schemas.microsoft.com/office/drawing/2014/main" id="{FB43702A-F1EF-4162-B0D0-4A69266812AF}"/>
              </a:ext>
            </a:extLst>
          </p:cNvPr>
          <p:cNvGrpSpPr/>
          <p:nvPr/>
        </p:nvGrpSpPr>
        <p:grpSpPr>
          <a:xfrm>
            <a:off x="395789" y="3181132"/>
            <a:ext cx="10519570" cy="707886"/>
            <a:chOff x="395789" y="2466809"/>
            <a:chExt cx="10519570" cy="707886"/>
          </a:xfrm>
        </p:grpSpPr>
        <p:sp>
          <p:nvSpPr>
            <p:cNvPr id="19" name="ZoneTexte 18">
              <a:extLst>
                <a:ext uri="{FF2B5EF4-FFF2-40B4-BE49-F238E27FC236}">
                  <a16:creationId xmlns:a16="http://schemas.microsoft.com/office/drawing/2014/main" id="{B1CA7C3F-6519-4530-BFC4-C293F7B8A200}"/>
                </a:ext>
              </a:extLst>
            </p:cNvPr>
            <p:cNvSpPr txBox="1"/>
            <p:nvPr/>
          </p:nvSpPr>
          <p:spPr>
            <a:xfrm>
              <a:off x="395789" y="2466809"/>
              <a:ext cx="5281661" cy="70788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format </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Joint </a:t>
              </a:r>
              <a:r>
                <a:rPr lang="fr-FR" sz="2000" b="1" dirty="0" err="1">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Photographic</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Experts Group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(format ouvert, compression avec pertes)</a:t>
              </a:r>
            </a:p>
          </p:txBody>
        </p:sp>
        <p:cxnSp>
          <p:nvCxnSpPr>
            <p:cNvPr id="20" name="Connecteur droit 19">
              <a:extLst>
                <a:ext uri="{FF2B5EF4-FFF2-40B4-BE49-F238E27FC236}">
                  <a16:creationId xmlns:a16="http://schemas.microsoft.com/office/drawing/2014/main" id="{1592E71C-AF97-4727-AF8B-370E38ECCBD4}"/>
                </a:ext>
              </a:extLst>
            </p:cNvPr>
            <p:cNvCxnSpPr/>
            <p:nvPr/>
          </p:nvCxnSpPr>
          <p:spPr>
            <a:xfrm>
              <a:off x="5671984" y="2466809"/>
              <a:ext cx="0" cy="707886"/>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A30FB24D-AD51-477A-A946-88DAD622E6F1}"/>
                </a:ext>
              </a:extLst>
            </p:cNvPr>
            <p:cNvCxnSpPr>
              <a:cxnSpLocks/>
              <a:stCxn id="19" idx="3"/>
            </p:cNvCxnSpPr>
            <p:nvPr/>
          </p:nvCxnSpPr>
          <p:spPr>
            <a:xfrm>
              <a:off x="5677450" y="2820752"/>
              <a:ext cx="2205628" cy="0"/>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0CAF7E02-53A3-4A2C-A34F-41206FBD6619}"/>
                </a:ext>
              </a:extLst>
            </p:cNvPr>
            <p:cNvSpPr txBox="1"/>
            <p:nvPr/>
          </p:nvSpPr>
          <p:spPr>
            <a:xfrm>
              <a:off x="812946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.jpeg, .jpg</a:t>
              </a:r>
            </a:p>
          </p:txBody>
        </p:sp>
      </p:grpSp>
      <p:grpSp>
        <p:nvGrpSpPr>
          <p:cNvPr id="23" name="Groupe 22">
            <a:extLst>
              <a:ext uri="{FF2B5EF4-FFF2-40B4-BE49-F238E27FC236}">
                <a16:creationId xmlns:a16="http://schemas.microsoft.com/office/drawing/2014/main" id="{BE11F797-DA00-463C-8E86-3B93C228DB7C}"/>
              </a:ext>
            </a:extLst>
          </p:cNvPr>
          <p:cNvGrpSpPr/>
          <p:nvPr/>
        </p:nvGrpSpPr>
        <p:grpSpPr>
          <a:xfrm>
            <a:off x="390323" y="4042936"/>
            <a:ext cx="10523198" cy="707886"/>
            <a:chOff x="7151" y="2466809"/>
            <a:chExt cx="10523198" cy="707886"/>
          </a:xfrm>
        </p:grpSpPr>
        <p:sp>
          <p:nvSpPr>
            <p:cNvPr id="24" name="ZoneTexte 23">
              <a:extLst>
                <a:ext uri="{FF2B5EF4-FFF2-40B4-BE49-F238E27FC236}">
                  <a16:creationId xmlns:a16="http://schemas.microsoft.com/office/drawing/2014/main" id="{2773FF40-5E52-4FA2-A2DC-5D00C79CFB90}"/>
                </a:ext>
              </a:extLst>
            </p:cNvPr>
            <p:cNvSpPr txBox="1"/>
            <p:nvPr/>
          </p:nvSpPr>
          <p:spPr>
            <a:xfrm>
              <a:off x="7151" y="2466809"/>
              <a:ext cx="5282693" cy="707886"/>
            </a:xfrm>
            <a:prstGeom prst="rect">
              <a:avLst/>
            </a:prstGeom>
            <a:noFill/>
          </p:spPr>
          <p:txBody>
            <a:bodyPr wrap="square" rtlCol="0">
              <a:spAutoFit/>
            </a:bodyPr>
            <a:lstStyle/>
            <a:p>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Graphics Interchange Format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(format ouvert, compression avec pertes, transparence)</a:t>
              </a:r>
            </a:p>
          </p:txBody>
        </p:sp>
        <p:cxnSp>
          <p:nvCxnSpPr>
            <p:cNvPr id="25" name="Connecteur droit 24">
              <a:extLst>
                <a:ext uri="{FF2B5EF4-FFF2-40B4-BE49-F238E27FC236}">
                  <a16:creationId xmlns:a16="http://schemas.microsoft.com/office/drawing/2014/main" id="{C05E08ED-423E-4601-81E7-FE5406A15466}"/>
                </a:ext>
              </a:extLst>
            </p:cNvPr>
            <p:cNvCxnSpPr/>
            <p:nvPr/>
          </p:nvCxnSpPr>
          <p:spPr>
            <a:xfrm>
              <a:off x="5289844" y="2466809"/>
              <a:ext cx="0" cy="707886"/>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2B17351D-D183-43E8-AF3C-E952E6077830}"/>
                </a:ext>
              </a:extLst>
            </p:cNvPr>
            <p:cNvCxnSpPr>
              <a:cxnSpLocks/>
              <a:stCxn id="24" idx="3"/>
            </p:cNvCxnSpPr>
            <p:nvPr/>
          </p:nvCxnSpPr>
          <p:spPr>
            <a:xfrm flipV="1">
              <a:off x="5289844" y="2819402"/>
              <a:ext cx="2211094" cy="1350"/>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19ED6B04-D22F-4D78-8651-90535F423CBE}"/>
                </a:ext>
              </a:extLst>
            </p:cNvPr>
            <p:cNvSpPr txBox="1"/>
            <p:nvPr/>
          </p:nvSpPr>
          <p:spPr>
            <a:xfrm>
              <a:off x="774445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.gif</a:t>
              </a:r>
            </a:p>
          </p:txBody>
        </p:sp>
      </p:grpSp>
      <p:grpSp>
        <p:nvGrpSpPr>
          <p:cNvPr id="28" name="Groupe 27">
            <a:extLst>
              <a:ext uri="{FF2B5EF4-FFF2-40B4-BE49-F238E27FC236}">
                <a16:creationId xmlns:a16="http://schemas.microsoft.com/office/drawing/2014/main" id="{72C2E498-CF72-4E6C-A5D6-BAB39CD8A0C0}"/>
              </a:ext>
            </a:extLst>
          </p:cNvPr>
          <p:cNvGrpSpPr/>
          <p:nvPr/>
        </p:nvGrpSpPr>
        <p:grpSpPr>
          <a:xfrm>
            <a:off x="390323" y="4904740"/>
            <a:ext cx="10523204" cy="707886"/>
            <a:chOff x="7145" y="2466809"/>
            <a:chExt cx="10523204" cy="707886"/>
          </a:xfrm>
        </p:grpSpPr>
        <p:sp>
          <p:nvSpPr>
            <p:cNvPr id="29" name="ZoneTexte 28">
              <a:extLst>
                <a:ext uri="{FF2B5EF4-FFF2-40B4-BE49-F238E27FC236}">
                  <a16:creationId xmlns:a16="http://schemas.microsoft.com/office/drawing/2014/main" id="{535F1C73-0429-4639-A221-F58B6D3F09E0}"/>
                </a:ext>
              </a:extLst>
            </p:cNvPr>
            <p:cNvSpPr txBox="1"/>
            <p:nvPr/>
          </p:nvSpPr>
          <p:spPr>
            <a:xfrm>
              <a:off x="7145" y="2466809"/>
              <a:ext cx="5282699" cy="707886"/>
            </a:xfrm>
            <a:prstGeom prst="rect">
              <a:avLst/>
            </a:prstGeom>
            <a:noFill/>
          </p:spPr>
          <p:txBody>
            <a:bodyPr wrap="square" rtlCol="0">
              <a:spAutoFit/>
            </a:bodyPr>
            <a:lstStyle/>
            <a:p>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Portable Network Graphics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(format </a:t>
              </a:r>
            </a:p>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ouvert, compression sans perte)</a:t>
              </a:r>
            </a:p>
          </p:txBody>
        </p:sp>
        <p:cxnSp>
          <p:nvCxnSpPr>
            <p:cNvPr id="30" name="Connecteur droit 29">
              <a:extLst>
                <a:ext uri="{FF2B5EF4-FFF2-40B4-BE49-F238E27FC236}">
                  <a16:creationId xmlns:a16="http://schemas.microsoft.com/office/drawing/2014/main" id="{DECE71EE-B599-4708-8AAD-562179C033F4}"/>
                </a:ext>
              </a:extLst>
            </p:cNvPr>
            <p:cNvCxnSpPr/>
            <p:nvPr/>
          </p:nvCxnSpPr>
          <p:spPr>
            <a:xfrm>
              <a:off x="5289844" y="2466809"/>
              <a:ext cx="0" cy="707886"/>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0F3AF101-C103-428F-ACD1-4A95B43751FD}"/>
                </a:ext>
              </a:extLst>
            </p:cNvPr>
            <p:cNvCxnSpPr>
              <a:cxnSpLocks/>
              <a:stCxn id="29" idx="3"/>
            </p:cNvCxnSpPr>
            <p:nvPr/>
          </p:nvCxnSpPr>
          <p:spPr>
            <a:xfrm flipV="1">
              <a:off x="5289844" y="2819404"/>
              <a:ext cx="2211094" cy="1348"/>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8F991DAD-20EE-46EB-9590-FC1DEE1F8EEA}"/>
                </a:ext>
              </a:extLst>
            </p:cNvPr>
            <p:cNvSpPr txBox="1"/>
            <p:nvPr/>
          </p:nvSpPr>
          <p:spPr>
            <a:xfrm>
              <a:off x="774445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.png</a:t>
              </a:r>
            </a:p>
          </p:txBody>
        </p:sp>
      </p:grpSp>
      <p:grpSp>
        <p:nvGrpSpPr>
          <p:cNvPr id="33" name="Groupe 32">
            <a:extLst>
              <a:ext uri="{FF2B5EF4-FFF2-40B4-BE49-F238E27FC236}">
                <a16:creationId xmlns:a16="http://schemas.microsoft.com/office/drawing/2014/main" id="{F441F4FB-4413-46BA-B8A4-EF4DE3366A22}"/>
              </a:ext>
            </a:extLst>
          </p:cNvPr>
          <p:cNvGrpSpPr/>
          <p:nvPr/>
        </p:nvGrpSpPr>
        <p:grpSpPr>
          <a:xfrm>
            <a:off x="390323" y="5766543"/>
            <a:ext cx="10523204" cy="707886"/>
            <a:chOff x="7145" y="2466809"/>
            <a:chExt cx="10523204" cy="707886"/>
          </a:xfrm>
        </p:grpSpPr>
        <p:sp>
          <p:nvSpPr>
            <p:cNvPr id="34" name="ZoneTexte 33">
              <a:extLst>
                <a:ext uri="{FF2B5EF4-FFF2-40B4-BE49-F238E27FC236}">
                  <a16:creationId xmlns:a16="http://schemas.microsoft.com/office/drawing/2014/main" id="{B2085B0A-277B-4706-8731-8B966077E4DD}"/>
                </a:ext>
              </a:extLst>
            </p:cNvPr>
            <p:cNvSpPr txBox="1"/>
            <p:nvPr/>
          </p:nvSpPr>
          <p:spPr>
            <a:xfrm>
              <a:off x="7145" y="2466809"/>
              <a:ext cx="5282699" cy="707886"/>
            </a:xfrm>
            <a:prstGeom prst="rect">
              <a:avLst/>
            </a:prstGeom>
            <a:noFill/>
          </p:spPr>
          <p:txBody>
            <a:bodyPr wrap="square" rtlCol="0">
              <a:spAutoFit/>
            </a:bodyPr>
            <a:lstStyle/>
            <a:p>
              <a:r>
                <a:rPr lang="fr-FR" sz="2000" b="1" dirty="0" err="1">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Tagged</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Image File Format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(format </a:t>
              </a:r>
            </a:p>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Ouvert, compression sans perte)</a:t>
              </a:r>
            </a:p>
          </p:txBody>
        </p:sp>
        <p:cxnSp>
          <p:nvCxnSpPr>
            <p:cNvPr id="35" name="Connecteur droit 34">
              <a:extLst>
                <a:ext uri="{FF2B5EF4-FFF2-40B4-BE49-F238E27FC236}">
                  <a16:creationId xmlns:a16="http://schemas.microsoft.com/office/drawing/2014/main" id="{B260609C-0448-46ED-9B42-42AA300819FA}"/>
                </a:ext>
              </a:extLst>
            </p:cNvPr>
            <p:cNvCxnSpPr/>
            <p:nvPr/>
          </p:nvCxnSpPr>
          <p:spPr>
            <a:xfrm>
              <a:off x="5289844" y="2466809"/>
              <a:ext cx="0" cy="707886"/>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CE569771-A734-496E-B469-8A464E6FF92E}"/>
                </a:ext>
              </a:extLst>
            </p:cNvPr>
            <p:cNvCxnSpPr>
              <a:cxnSpLocks/>
              <a:stCxn id="34" idx="3"/>
            </p:cNvCxnSpPr>
            <p:nvPr/>
          </p:nvCxnSpPr>
          <p:spPr>
            <a:xfrm flipV="1">
              <a:off x="5289844" y="2819404"/>
              <a:ext cx="2211094" cy="1348"/>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5E413DBA-A5A8-47B3-B3C8-F48B0ECF10BD}"/>
                </a:ext>
              </a:extLst>
            </p:cNvPr>
            <p:cNvSpPr txBox="1"/>
            <p:nvPr/>
          </p:nvSpPr>
          <p:spPr>
            <a:xfrm>
              <a:off x="774445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fr-FR" sz="20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tiff</a:t>
              </a:r>
              <a:endPar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264156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a16="http://schemas.microsoft.com/office/drawing/2014/main" id="{D7213330-5B72-4A7D-A5D2-650B6F5807B6}"/>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4560" y="0"/>
            <a:ext cx="5795744" cy="6858000"/>
          </a:xfrm>
          <a:prstGeom prst="rect">
            <a:avLst/>
          </a:prstGeom>
        </p:spPr>
      </p:pic>
      <p:sp>
        <p:nvSpPr>
          <p:cNvPr id="45" name="Titre 3">
            <a:extLst>
              <a:ext uri="{FF2B5EF4-FFF2-40B4-BE49-F238E27FC236}">
                <a16:creationId xmlns:a16="http://schemas.microsoft.com/office/drawing/2014/main" id="{371CDDCB-0522-46C4-A8D6-820D99E17F0A}"/>
              </a:ext>
            </a:extLst>
          </p:cNvPr>
          <p:cNvSpPr>
            <a:spLocks noGrp="1"/>
          </p:cNvSpPr>
          <p:nvPr>
            <p:ph type="title"/>
          </p:nvPr>
        </p:nvSpPr>
        <p:spPr>
          <a:xfrm>
            <a:off x="6461089" y="365125"/>
            <a:ext cx="5357872" cy="1325563"/>
          </a:xfrm>
        </p:spPr>
        <p:txBody>
          <a:bodyPr/>
          <a:lstStyle/>
          <a:p>
            <a:r>
              <a:rPr lang="fr-FR" cap="small" spc="-300" dirty="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rPr>
              <a:t>Plan de la séance</a:t>
            </a:r>
          </a:p>
        </p:txBody>
      </p:sp>
      <p:grpSp>
        <p:nvGrpSpPr>
          <p:cNvPr id="47" name="Groupe 46">
            <a:extLst>
              <a:ext uri="{FF2B5EF4-FFF2-40B4-BE49-F238E27FC236}">
                <a16:creationId xmlns:a16="http://schemas.microsoft.com/office/drawing/2014/main" id="{3D956D16-9AA9-4D69-A63F-45AC09BCC2E4}"/>
              </a:ext>
            </a:extLst>
          </p:cNvPr>
          <p:cNvGrpSpPr/>
          <p:nvPr/>
        </p:nvGrpSpPr>
        <p:grpSpPr>
          <a:xfrm>
            <a:off x="6584914" y="1656412"/>
            <a:ext cx="4833721" cy="1107996"/>
            <a:chOff x="962025" y="2182504"/>
            <a:chExt cx="4833721" cy="1107996"/>
          </a:xfrm>
        </p:grpSpPr>
        <p:sp>
          <p:nvSpPr>
            <p:cNvPr id="48" name="ZoneTexte 47">
              <a:extLst>
                <a:ext uri="{FF2B5EF4-FFF2-40B4-BE49-F238E27FC236}">
                  <a16:creationId xmlns:a16="http://schemas.microsoft.com/office/drawing/2014/main" id="{90088CD7-62C5-4517-9EAC-67E962966729}"/>
                </a:ext>
              </a:extLst>
            </p:cNvPr>
            <p:cNvSpPr txBox="1"/>
            <p:nvPr/>
          </p:nvSpPr>
          <p:spPr>
            <a:xfrm>
              <a:off x="962025" y="2182504"/>
              <a:ext cx="1200383" cy="1107996"/>
            </a:xfrm>
            <a:prstGeom prst="rect">
              <a:avLst/>
            </a:prstGeom>
            <a:noFill/>
          </p:spPr>
          <p:txBody>
            <a:bodyPr wrap="square" rtlCol="0">
              <a:spAutoFit/>
            </a:bodyPr>
            <a:lstStyle/>
            <a:p>
              <a:r>
                <a:rPr lang="fr-FR" sz="66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01</a:t>
              </a:r>
            </a:p>
          </p:txBody>
        </p:sp>
        <p:sp>
          <p:nvSpPr>
            <p:cNvPr id="49" name="ZoneTexte 48">
              <a:extLst>
                <a:ext uri="{FF2B5EF4-FFF2-40B4-BE49-F238E27FC236}">
                  <a16:creationId xmlns:a16="http://schemas.microsoft.com/office/drawing/2014/main" id="{39C54197-EF10-47C6-A3A8-963950BB8C3C}"/>
                </a:ext>
              </a:extLst>
            </p:cNvPr>
            <p:cNvSpPr txBox="1"/>
            <p:nvPr/>
          </p:nvSpPr>
          <p:spPr>
            <a:xfrm>
              <a:off x="2212448" y="2351782"/>
              <a:ext cx="3583298" cy="769441"/>
            </a:xfrm>
            <a:prstGeom prst="rect">
              <a:avLst/>
            </a:prstGeom>
            <a:noFill/>
          </p:spPr>
          <p:txBody>
            <a:bodyPr wrap="square" rtlCol="0">
              <a:spAutoFit/>
            </a:bodyPr>
            <a:lstStyle/>
            <a:p>
              <a:r>
                <a:rPr lang="fr-FR" sz="2400" dirty="0">
                  <a:solidFill>
                    <a:srgbClr val="4D4949"/>
                  </a:solidFill>
                  <a:latin typeface="Open Sans" panose="020B0606030504020204" pitchFamily="34" charset="0"/>
                  <a:ea typeface="Open Sans" panose="020B0606030504020204" pitchFamily="34" charset="0"/>
                  <a:cs typeface="Open Sans" panose="020B0606030504020204" pitchFamily="34" charset="0"/>
                </a:rPr>
                <a:t>L'information</a:t>
              </a:r>
            </a:p>
            <a:p>
              <a:r>
                <a:rPr lang="fr-FR" sz="2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Définition et fondamentaux</a:t>
              </a:r>
            </a:p>
          </p:txBody>
        </p:sp>
        <p:cxnSp>
          <p:nvCxnSpPr>
            <p:cNvPr id="50" name="Connecteur droit 49">
              <a:extLst>
                <a:ext uri="{FF2B5EF4-FFF2-40B4-BE49-F238E27FC236}">
                  <a16:creationId xmlns:a16="http://schemas.microsoft.com/office/drawing/2014/main" id="{B1C6A99B-B8E9-490A-A334-9916C64360DA}"/>
                </a:ext>
              </a:extLst>
            </p:cNvPr>
            <p:cNvCxnSpPr>
              <a:cxnSpLocks/>
            </p:cNvCxnSpPr>
            <p:nvPr/>
          </p:nvCxnSpPr>
          <p:spPr>
            <a:xfrm>
              <a:off x="2113877" y="2400200"/>
              <a:ext cx="0" cy="672605"/>
            </a:xfrm>
            <a:prstGeom prst="line">
              <a:avLst/>
            </a:prstGeom>
            <a:ln>
              <a:solidFill>
                <a:srgbClr val="F8680D"/>
              </a:solidFill>
            </a:ln>
          </p:spPr>
          <p:style>
            <a:lnRef idx="1">
              <a:schemeClr val="accent2"/>
            </a:lnRef>
            <a:fillRef idx="0">
              <a:schemeClr val="accent2"/>
            </a:fillRef>
            <a:effectRef idx="0">
              <a:schemeClr val="accent2"/>
            </a:effectRef>
            <a:fontRef idx="minor">
              <a:schemeClr val="tx1"/>
            </a:fontRef>
          </p:style>
        </p:cxnSp>
      </p:grpSp>
      <p:grpSp>
        <p:nvGrpSpPr>
          <p:cNvPr id="51" name="Groupe 50">
            <a:extLst>
              <a:ext uri="{FF2B5EF4-FFF2-40B4-BE49-F238E27FC236}">
                <a16:creationId xmlns:a16="http://schemas.microsoft.com/office/drawing/2014/main" id="{DE20FF76-F5A6-4915-8C0E-E9582AE44F4D}"/>
              </a:ext>
            </a:extLst>
          </p:cNvPr>
          <p:cNvGrpSpPr/>
          <p:nvPr/>
        </p:nvGrpSpPr>
        <p:grpSpPr>
          <a:xfrm>
            <a:off x="6584914" y="2757152"/>
            <a:ext cx="4833721" cy="1107996"/>
            <a:chOff x="6396254" y="2134086"/>
            <a:chExt cx="4833721" cy="1107996"/>
          </a:xfrm>
        </p:grpSpPr>
        <p:sp>
          <p:nvSpPr>
            <p:cNvPr id="52" name="ZoneTexte 51">
              <a:extLst>
                <a:ext uri="{FF2B5EF4-FFF2-40B4-BE49-F238E27FC236}">
                  <a16:creationId xmlns:a16="http://schemas.microsoft.com/office/drawing/2014/main" id="{951FDCCA-1A9D-471F-89F8-B9AF1F75A4DA}"/>
                </a:ext>
              </a:extLst>
            </p:cNvPr>
            <p:cNvSpPr txBox="1"/>
            <p:nvPr/>
          </p:nvSpPr>
          <p:spPr>
            <a:xfrm>
              <a:off x="6396254" y="2134086"/>
              <a:ext cx="1200383" cy="1107996"/>
            </a:xfrm>
            <a:prstGeom prst="rect">
              <a:avLst/>
            </a:prstGeom>
            <a:noFill/>
          </p:spPr>
          <p:txBody>
            <a:bodyPr wrap="square" rtlCol="0">
              <a:spAutoFit/>
            </a:bodyPr>
            <a:lstStyle/>
            <a:p>
              <a:r>
                <a:rPr lang="fr-FR" sz="66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02</a:t>
              </a:r>
            </a:p>
          </p:txBody>
        </p:sp>
        <p:sp>
          <p:nvSpPr>
            <p:cNvPr id="53" name="ZoneTexte 52">
              <a:extLst>
                <a:ext uri="{FF2B5EF4-FFF2-40B4-BE49-F238E27FC236}">
                  <a16:creationId xmlns:a16="http://schemas.microsoft.com/office/drawing/2014/main" id="{1885A7BA-6B72-4CD3-9939-E55ABFA5AD84}"/>
                </a:ext>
              </a:extLst>
            </p:cNvPr>
            <p:cNvSpPr txBox="1"/>
            <p:nvPr/>
          </p:nvSpPr>
          <p:spPr>
            <a:xfrm>
              <a:off x="7646677" y="2303364"/>
              <a:ext cx="3583298" cy="769441"/>
            </a:xfrm>
            <a:prstGeom prst="rect">
              <a:avLst/>
            </a:prstGeom>
            <a:noFill/>
          </p:spPr>
          <p:txBody>
            <a:bodyPr wrap="square" rtlCol="0">
              <a:spAutoFit/>
            </a:bodyPr>
            <a:lstStyle/>
            <a:p>
              <a:r>
                <a:rPr lang="fr-FR" sz="2400" dirty="0">
                  <a:solidFill>
                    <a:srgbClr val="4D4949"/>
                  </a:solidFill>
                  <a:latin typeface="Open Sans" panose="020B0606030504020204" pitchFamily="34" charset="0"/>
                  <a:ea typeface="Open Sans" panose="020B0606030504020204" pitchFamily="34" charset="0"/>
                  <a:cs typeface="Open Sans" panose="020B0606030504020204" pitchFamily="34" charset="0"/>
                </a:rPr>
                <a:t>Les fichiers et formats</a:t>
              </a:r>
            </a:p>
            <a:p>
              <a:r>
                <a:rPr lang="fr-FR" sz="2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Définitions, compression</a:t>
              </a:r>
            </a:p>
          </p:txBody>
        </p:sp>
        <p:cxnSp>
          <p:nvCxnSpPr>
            <p:cNvPr id="54" name="Connecteur droit 53">
              <a:extLst>
                <a:ext uri="{FF2B5EF4-FFF2-40B4-BE49-F238E27FC236}">
                  <a16:creationId xmlns:a16="http://schemas.microsoft.com/office/drawing/2014/main" id="{33B123F8-7089-4613-A21D-64A3B833FAAB}"/>
                </a:ext>
              </a:extLst>
            </p:cNvPr>
            <p:cNvCxnSpPr>
              <a:cxnSpLocks/>
            </p:cNvCxnSpPr>
            <p:nvPr/>
          </p:nvCxnSpPr>
          <p:spPr>
            <a:xfrm>
              <a:off x="7548106" y="2351782"/>
              <a:ext cx="0" cy="672605"/>
            </a:xfrm>
            <a:prstGeom prst="line">
              <a:avLst/>
            </a:prstGeom>
            <a:ln>
              <a:solidFill>
                <a:srgbClr val="F8680D"/>
              </a:solidFill>
            </a:ln>
          </p:spPr>
          <p:style>
            <a:lnRef idx="1">
              <a:schemeClr val="accent2"/>
            </a:lnRef>
            <a:fillRef idx="0">
              <a:schemeClr val="accent2"/>
            </a:fillRef>
            <a:effectRef idx="0">
              <a:schemeClr val="accent2"/>
            </a:effectRef>
            <a:fontRef idx="minor">
              <a:schemeClr val="tx1"/>
            </a:fontRef>
          </p:style>
        </p:cxnSp>
      </p:grpSp>
      <p:grpSp>
        <p:nvGrpSpPr>
          <p:cNvPr id="55" name="Groupe 54">
            <a:extLst>
              <a:ext uri="{FF2B5EF4-FFF2-40B4-BE49-F238E27FC236}">
                <a16:creationId xmlns:a16="http://schemas.microsoft.com/office/drawing/2014/main" id="{01C97A38-9155-4B60-B102-2508EF8CA547}"/>
              </a:ext>
            </a:extLst>
          </p:cNvPr>
          <p:cNvGrpSpPr/>
          <p:nvPr/>
        </p:nvGrpSpPr>
        <p:grpSpPr>
          <a:xfrm>
            <a:off x="6584914" y="3857892"/>
            <a:ext cx="4833721" cy="1107996"/>
            <a:chOff x="962025" y="2182504"/>
            <a:chExt cx="4833721" cy="1107996"/>
          </a:xfrm>
        </p:grpSpPr>
        <p:sp>
          <p:nvSpPr>
            <p:cNvPr id="56" name="ZoneTexte 55">
              <a:extLst>
                <a:ext uri="{FF2B5EF4-FFF2-40B4-BE49-F238E27FC236}">
                  <a16:creationId xmlns:a16="http://schemas.microsoft.com/office/drawing/2014/main" id="{4FD97FB4-BD11-4064-B8B2-B34A528F8614}"/>
                </a:ext>
              </a:extLst>
            </p:cNvPr>
            <p:cNvSpPr txBox="1"/>
            <p:nvPr/>
          </p:nvSpPr>
          <p:spPr>
            <a:xfrm>
              <a:off x="962025" y="2182504"/>
              <a:ext cx="1200383" cy="1107996"/>
            </a:xfrm>
            <a:prstGeom prst="rect">
              <a:avLst/>
            </a:prstGeom>
            <a:noFill/>
          </p:spPr>
          <p:txBody>
            <a:bodyPr wrap="square" rtlCol="0">
              <a:spAutoFit/>
            </a:bodyPr>
            <a:lstStyle/>
            <a:p>
              <a:r>
                <a:rPr lang="fr-FR" sz="66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03</a:t>
              </a:r>
            </a:p>
          </p:txBody>
        </p:sp>
        <p:sp>
          <p:nvSpPr>
            <p:cNvPr id="57" name="ZoneTexte 56">
              <a:extLst>
                <a:ext uri="{FF2B5EF4-FFF2-40B4-BE49-F238E27FC236}">
                  <a16:creationId xmlns:a16="http://schemas.microsoft.com/office/drawing/2014/main" id="{DC9A26F9-60E5-4039-8E94-4F30F5C97E41}"/>
                </a:ext>
              </a:extLst>
            </p:cNvPr>
            <p:cNvSpPr txBox="1"/>
            <p:nvPr/>
          </p:nvSpPr>
          <p:spPr>
            <a:xfrm>
              <a:off x="2212448" y="2351782"/>
              <a:ext cx="3583298" cy="830997"/>
            </a:xfrm>
            <a:prstGeom prst="rect">
              <a:avLst/>
            </a:prstGeom>
            <a:noFill/>
          </p:spPr>
          <p:txBody>
            <a:bodyPr wrap="square" rtlCol="0">
              <a:spAutoFit/>
            </a:bodyPr>
            <a:lstStyle/>
            <a:p>
              <a:r>
                <a:rPr lang="fr-FR" sz="2400" dirty="0">
                  <a:solidFill>
                    <a:srgbClr val="4D4949"/>
                  </a:solidFill>
                  <a:latin typeface="Open Sans" panose="020B0606030504020204" pitchFamily="34" charset="0"/>
                  <a:ea typeface="Open Sans" panose="020B0606030504020204" pitchFamily="34" charset="0"/>
                  <a:cs typeface="Open Sans" panose="020B0606030504020204" pitchFamily="34" charset="0"/>
                </a:rPr>
                <a:t>Des données au </a:t>
              </a:r>
              <a:r>
                <a:rPr lang="fr-FR" sz="2400" dirty="0" err="1">
                  <a:solidFill>
                    <a:srgbClr val="4D4949"/>
                  </a:solidFill>
                  <a:latin typeface="Open Sans" panose="020B0606030504020204" pitchFamily="34" charset="0"/>
                  <a:ea typeface="Open Sans" panose="020B0606030504020204" pitchFamily="34" charset="0"/>
                  <a:cs typeface="Open Sans" panose="020B0606030504020204" pitchFamily="34" charset="0"/>
                </a:rPr>
                <a:t>Deep</a:t>
              </a:r>
              <a:r>
                <a:rPr lang="fr-FR" sz="2400" dirty="0">
                  <a:solidFill>
                    <a:srgbClr val="4D4949"/>
                  </a:solidFill>
                  <a:latin typeface="Open Sans" panose="020B0606030504020204" pitchFamily="34" charset="0"/>
                  <a:ea typeface="Open Sans" panose="020B0606030504020204" pitchFamily="34" charset="0"/>
                  <a:cs typeface="Open Sans" panose="020B0606030504020204" pitchFamily="34" charset="0"/>
                </a:rPr>
                <a:t> Learning</a:t>
              </a:r>
              <a:endParaRPr lang="fr-FR" sz="2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8" name="Connecteur droit 57">
              <a:extLst>
                <a:ext uri="{FF2B5EF4-FFF2-40B4-BE49-F238E27FC236}">
                  <a16:creationId xmlns:a16="http://schemas.microsoft.com/office/drawing/2014/main" id="{E7956E78-099A-467B-91B4-2FF75CA33F64}"/>
                </a:ext>
              </a:extLst>
            </p:cNvPr>
            <p:cNvCxnSpPr>
              <a:cxnSpLocks/>
            </p:cNvCxnSpPr>
            <p:nvPr/>
          </p:nvCxnSpPr>
          <p:spPr>
            <a:xfrm>
              <a:off x="2113877" y="2400200"/>
              <a:ext cx="0" cy="672605"/>
            </a:xfrm>
            <a:prstGeom prst="line">
              <a:avLst/>
            </a:prstGeom>
            <a:ln>
              <a:solidFill>
                <a:srgbClr val="F8680D"/>
              </a:solidFill>
            </a:ln>
          </p:spPr>
          <p:style>
            <a:lnRef idx="1">
              <a:schemeClr val="accent2"/>
            </a:lnRef>
            <a:fillRef idx="0">
              <a:schemeClr val="accent2"/>
            </a:fillRef>
            <a:effectRef idx="0">
              <a:schemeClr val="accent2"/>
            </a:effectRef>
            <a:fontRef idx="minor">
              <a:schemeClr val="tx1"/>
            </a:fontRef>
          </p:style>
        </p:cxnSp>
      </p:grpSp>
      <p:grpSp>
        <p:nvGrpSpPr>
          <p:cNvPr id="59" name="Groupe 58">
            <a:extLst>
              <a:ext uri="{FF2B5EF4-FFF2-40B4-BE49-F238E27FC236}">
                <a16:creationId xmlns:a16="http://schemas.microsoft.com/office/drawing/2014/main" id="{F91CB587-0198-430E-8B7B-8C0D927F980A}"/>
              </a:ext>
            </a:extLst>
          </p:cNvPr>
          <p:cNvGrpSpPr/>
          <p:nvPr/>
        </p:nvGrpSpPr>
        <p:grpSpPr>
          <a:xfrm>
            <a:off x="6584914" y="4958632"/>
            <a:ext cx="4833721" cy="1107996"/>
            <a:chOff x="6396254" y="2134086"/>
            <a:chExt cx="4833721" cy="1107996"/>
          </a:xfrm>
        </p:grpSpPr>
        <p:sp>
          <p:nvSpPr>
            <p:cNvPr id="60" name="ZoneTexte 59">
              <a:extLst>
                <a:ext uri="{FF2B5EF4-FFF2-40B4-BE49-F238E27FC236}">
                  <a16:creationId xmlns:a16="http://schemas.microsoft.com/office/drawing/2014/main" id="{02412F2E-273D-40AF-BD01-C5E5C0CAEFF3}"/>
                </a:ext>
              </a:extLst>
            </p:cNvPr>
            <p:cNvSpPr txBox="1"/>
            <p:nvPr/>
          </p:nvSpPr>
          <p:spPr>
            <a:xfrm>
              <a:off x="6396254" y="2134086"/>
              <a:ext cx="1200383" cy="1107996"/>
            </a:xfrm>
            <a:prstGeom prst="rect">
              <a:avLst/>
            </a:prstGeom>
            <a:noFill/>
          </p:spPr>
          <p:txBody>
            <a:bodyPr wrap="square" rtlCol="0">
              <a:spAutoFit/>
            </a:bodyPr>
            <a:lstStyle/>
            <a:p>
              <a:r>
                <a:rPr lang="fr-FR" sz="6600"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04</a:t>
              </a:r>
            </a:p>
          </p:txBody>
        </p:sp>
        <p:sp>
          <p:nvSpPr>
            <p:cNvPr id="61" name="ZoneTexte 60">
              <a:extLst>
                <a:ext uri="{FF2B5EF4-FFF2-40B4-BE49-F238E27FC236}">
                  <a16:creationId xmlns:a16="http://schemas.microsoft.com/office/drawing/2014/main" id="{B1EC2D1F-92C9-4B56-B94B-6FBA5F54CA04}"/>
                </a:ext>
              </a:extLst>
            </p:cNvPr>
            <p:cNvSpPr txBox="1"/>
            <p:nvPr/>
          </p:nvSpPr>
          <p:spPr>
            <a:xfrm>
              <a:off x="7646677" y="2303364"/>
              <a:ext cx="3583298" cy="769441"/>
            </a:xfrm>
            <a:prstGeom prst="rect">
              <a:avLst/>
            </a:prstGeom>
            <a:noFill/>
          </p:spPr>
          <p:txBody>
            <a:bodyPr wrap="square" rtlCol="0">
              <a:spAutoFit/>
            </a:bodyPr>
            <a:lstStyle/>
            <a:p>
              <a:r>
                <a:rPr lang="fr-FR" sz="2400" dirty="0">
                  <a:solidFill>
                    <a:srgbClr val="4D4949"/>
                  </a:solidFill>
                  <a:latin typeface="Open Sans" panose="020B0606030504020204" pitchFamily="34" charset="0"/>
                  <a:ea typeface="Open Sans" panose="020B0606030504020204" pitchFamily="34" charset="0"/>
                  <a:cs typeface="Open Sans" panose="020B0606030504020204" pitchFamily="34" charset="0"/>
                </a:rPr>
                <a:t>À vous de jouer</a:t>
              </a:r>
            </a:p>
            <a:p>
              <a:r>
                <a:rPr lang="fr-FR" sz="2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Travail étudiant</a:t>
              </a:r>
            </a:p>
          </p:txBody>
        </p:sp>
        <p:cxnSp>
          <p:nvCxnSpPr>
            <p:cNvPr id="62" name="Connecteur droit 61">
              <a:extLst>
                <a:ext uri="{FF2B5EF4-FFF2-40B4-BE49-F238E27FC236}">
                  <a16:creationId xmlns:a16="http://schemas.microsoft.com/office/drawing/2014/main" id="{A5347A57-CCEB-4CE4-A183-6DA7F17433DF}"/>
                </a:ext>
              </a:extLst>
            </p:cNvPr>
            <p:cNvCxnSpPr>
              <a:cxnSpLocks/>
            </p:cNvCxnSpPr>
            <p:nvPr/>
          </p:nvCxnSpPr>
          <p:spPr>
            <a:xfrm>
              <a:off x="7548106" y="2351782"/>
              <a:ext cx="0" cy="672605"/>
            </a:xfrm>
            <a:prstGeom prst="line">
              <a:avLst/>
            </a:prstGeom>
            <a:ln>
              <a:solidFill>
                <a:srgbClr val="F8680D"/>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012355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FA97E45-A261-4624-B659-129D417C2A5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00" y="2582517"/>
            <a:ext cx="3449053" cy="3218764"/>
          </a:xfrm>
          <a:prstGeom prst="rect">
            <a:avLst/>
          </a:prstGeom>
        </p:spPr>
      </p:pic>
      <p:sp>
        <p:nvSpPr>
          <p:cNvPr id="4" name="Titre 1">
            <a:extLst>
              <a:ext uri="{FF2B5EF4-FFF2-40B4-BE49-F238E27FC236}">
                <a16:creationId xmlns:a16="http://schemas.microsoft.com/office/drawing/2014/main" id="{E11D842F-5F5C-41B4-974F-8DC485571F3C}"/>
              </a:ext>
            </a:extLst>
          </p:cNvPr>
          <p:cNvSpPr>
            <a:spLocks noGrp="1"/>
          </p:cNvSpPr>
          <p:nvPr>
            <p:ph type="title"/>
          </p:nvPr>
        </p:nvSpPr>
        <p:spPr>
          <a:xfrm>
            <a:off x="838200" y="365125"/>
            <a:ext cx="10515600" cy="1325563"/>
          </a:xfrm>
        </p:spPr>
        <p:txBody>
          <a:bodyPr/>
          <a:lstStyle/>
          <a:p>
            <a:r>
              <a:rPr lang="fr-FR" dirty="0"/>
              <a:t>2. Les fichiers et formats</a:t>
            </a:r>
          </a:p>
        </p:txBody>
      </p:sp>
      <p:sp>
        <p:nvSpPr>
          <p:cNvPr id="5" name="Rectangle 23">
            <a:extLst>
              <a:ext uri="{FF2B5EF4-FFF2-40B4-BE49-F238E27FC236}">
                <a16:creationId xmlns:a16="http://schemas.microsoft.com/office/drawing/2014/main" id="{AAF794BE-F55B-4BBD-BB17-CEE73C1593D6}"/>
              </a:ext>
            </a:extLst>
          </p:cNvPr>
          <p:cNvSpPr/>
          <p:nvPr/>
        </p:nvSpPr>
        <p:spPr>
          <a:xfrm>
            <a:off x="4543928" y="0"/>
            <a:ext cx="7648072"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7609115 w 12192000"/>
              <a:gd name="connsiteY0" fmla="*/ 16329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609115 w 12192000"/>
              <a:gd name="connsiteY4" fmla="*/ 16329 h 6858000"/>
              <a:gd name="connsiteX0" fmla="*/ 2808515 w 7391400"/>
              <a:gd name="connsiteY0" fmla="*/ 16329 h 6858000"/>
              <a:gd name="connsiteX1" fmla="*/ 7391400 w 7391400"/>
              <a:gd name="connsiteY1" fmla="*/ 0 h 6858000"/>
              <a:gd name="connsiteX2" fmla="*/ 7391400 w 7391400"/>
              <a:gd name="connsiteY2" fmla="*/ 6858000 h 6858000"/>
              <a:gd name="connsiteX3" fmla="*/ 0 w 7391400"/>
              <a:gd name="connsiteY3" fmla="*/ 6841671 h 6858000"/>
              <a:gd name="connsiteX4" fmla="*/ 2808515 w 7391400"/>
              <a:gd name="connsiteY4" fmla="*/ 1632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00" h="6858000">
                <a:moveTo>
                  <a:pt x="2808515" y="16329"/>
                </a:moveTo>
                <a:lnTo>
                  <a:pt x="7391400" y="0"/>
                </a:lnTo>
                <a:lnTo>
                  <a:pt x="7391400" y="6858000"/>
                </a:lnTo>
                <a:lnTo>
                  <a:pt x="0" y="6841671"/>
                </a:lnTo>
                <a:lnTo>
                  <a:pt x="2808515" y="16329"/>
                </a:lnTo>
                <a:close/>
              </a:path>
            </a:pathLst>
          </a:custGeom>
          <a:solidFill>
            <a:srgbClr val="4D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3">
            <a:extLst>
              <a:ext uri="{FF2B5EF4-FFF2-40B4-BE49-F238E27FC236}">
                <a16:creationId xmlns:a16="http://schemas.microsoft.com/office/drawing/2014/main" id="{53076417-DEA1-4397-8749-EE1FCD7E5F48}"/>
              </a:ext>
            </a:extLst>
          </p:cNvPr>
          <p:cNvSpPr txBox="1">
            <a:spLocks/>
          </p:cNvSpPr>
          <p:nvPr/>
        </p:nvSpPr>
        <p:spPr>
          <a:xfrm>
            <a:off x="987240" y="1604640"/>
            <a:ext cx="10385552"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Ce que l'utilisateur voit	 	 </a:t>
            </a:r>
            <a:r>
              <a:rPr lang="fr-FR" sz="2800" dirty="0">
                <a:solidFill>
                  <a:schemeClr val="bg1"/>
                </a:solidFill>
              </a:rPr>
              <a:t>		Ce que contient le fichier</a:t>
            </a:r>
          </a:p>
        </p:txBody>
      </p:sp>
      <p:pic>
        <p:nvPicPr>
          <p:cNvPr id="7" name="Image 6">
            <a:extLst>
              <a:ext uri="{FF2B5EF4-FFF2-40B4-BE49-F238E27FC236}">
                <a16:creationId xmlns:a16="http://schemas.microsoft.com/office/drawing/2014/main" id="{BCF9612F-3807-4C06-8D3E-5B016463C00B}"/>
              </a:ext>
            </a:extLst>
          </p:cNvPr>
          <p:cNvPicPr>
            <a:picLocks noChangeAspect="1"/>
          </p:cNvPicPr>
          <p:nvPr/>
        </p:nvPicPr>
        <p:blipFill>
          <a:blip r:embed="rId3"/>
          <a:stretch>
            <a:fillRect/>
          </a:stretch>
        </p:blipFill>
        <p:spPr>
          <a:xfrm>
            <a:off x="6991213" y="2269205"/>
            <a:ext cx="4530227" cy="4223670"/>
          </a:xfrm>
          <a:prstGeom prst="rect">
            <a:avLst/>
          </a:prstGeom>
        </p:spPr>
      </p:pic>
    </p:spTree>
    <p:extLst>
      <p:ext uri="{BB962C8B-B14F-4D97-AF65-F5344CB8AC3E}">
        <p14:creationId xmlns:p14="http://schemas.microsoft.com/office/powerpoint/2010/main" val="519501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3">
            <a:extLst>
              <a:ext uri="{FF2B5EF4-FFF2-40B4-BE49-F238E27FC236}">
                <a16:creationId xmlns:a16="http://schemas.microsoft.com/office/drawing/2014/main" id="{D873FC8A-DC97-4F74-874B-61D3B929F8AC}"/>
              </a:ext>
            </a:extLst>
          </p:cNvPr>
          <p:cNvSpPr/>
          <p:nvPr/>
        </p:nvSpPr>
        <p:spPr>
          <a:xfrm>
            <a:off x="4543928" y="0"/>
            <a:ext cx="7648072"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7609115 w 12192000"/>
              <a:gd name="connsiteY0" fmla="*/ 16329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609115 w 12192000"/>
              <a:gd name="connsiteY4" fmla="*/ 16329 h 6858000"/>
              <a:gd name="connsiteX0" fmla="*/ 2808515 w 7391400"/>
              <a:gd name="connsiteY0" fmla="*/ 16329 h 6858000"/>
              <a:gd name="connsiteX1" fmla="*/ 7391400 w 7391400"/>
              <a:gd name="connsiteY1" fmla="*/ 0 h 6858000"/>
              <a:gd name="connsiteX2" fmla="*/ 7391400 w 7391400"/>
              <a:gd name="connsiteY2" fmla="*/ 6858000 h 6858000"/>
              <a:gd name="connsiteX3" fmla="*/ 0 w 7391400"/>
              <a:gd name="connsiteY3" fmla="*/ 6841671 h 6858000"/>
              <a:gd name="connsiteX4" fmla="*/ 2808515 w 7391400"/>
              <a:gd name="connsiteY4" fmla="*/ 1632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00" h="6858000">
                <a:moveTo>
                  <a:pt x="2808515" y="16329"/>
                </a:moveTo>
                <a:lnTo>
                  <a:pt x="7391400" y="0"/>
                </a:lnTo>
                <a:lnTo>
                  <a:pt x="7391400" y="6858000"/>
                </a:lnTo>
                <a:lnTo>
                  <a:pt x="0" y="6841671"/>
                </a:lnTo>
                <a:lnTo>
                  <a:pt x="2808515" y="16329"/>
                </a:lnTo>
                <a:close/>
              </a:path>
            </a:pathLst>
          </a:custGeom>
          <a:solidFill>
            <a:srgbClr val="4D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extLst>
              <a:ext uri="{FF2B5EF4-FFF2-40B4-BE49-F238E27FC236}">
                <a16:creationId xmlns:a16="http://schemas.microsoft.com/office/drawing/2014/main" id="{20377D45-8930-4D88-B01B-5F8422FC1421}"/>
              </a:ext>
            </a:extLst>
          </p:cNvPr>
          <p:cNvSpPr>
            <a:spLocks noGrp="1"/>
          </p:cNvSpPr>
          <p:nvPr>
            <p:ph type="title"/>
          </p:nvPr>
        </p:nvSpPr>
        <p:spPr>
          <a:xfrm>
            <a:off x="838200" y="365125"/>
            <a:ext cx="10515600" cy="1325563"/>
          </a:xfrm>
        </p:spPr>
        <p:txBody>
          <a:bodyPr/>
          <a:lstStyle/>
          <a:p>
            <a:r>
              <a:rPr lang="fr-FR" dirty="0"/>
              <a:t>2. Les fichiers et formats</a:t>
            </a:r>
          </a:p>
        </p:txBody>
      </p:sp>
      <p:sp>
        <p:nvSpPr>
          <p:cNvPr id="4" name="Titre 3">
            <a:extLst>
              <a:ext uri="{FF2B5EF4-FFF2-40B4-BE49-F238E27FC236}">
                <a16:creationId xmlns:a16="http://schemas.microsoft.com/office/drawing/2014/main" id="{4E73AC73-9D47-49F9-BBB6-1765432D7008}"/>
              </a:ext>
            </a:extLst>
          </p:cNvPr>
          <p:cNvSpPr txBox="1">
            <a:spLocks/>
          </p:cNvSpPr>
          <p:nvPr/>
        </p:nvSpPr>
        <p:spPr>
          <a:xfrm>
            <a:off x="987240" y="1604640"/>
            <a:ext cx="10385552"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Les formats d'images vectorielles 	 </a:t>
            </a:r>
            <a:r>
              <a:rPr lang="fr-FR" sz="2800" dirty="0">
                <a:solidFill>
                  <a:schemeClr val="bg1"/>
                </a:solidFill>
              </a:rPr>
              <a:t>		Les extensions</a:t>
            </a:r>
          </a:p>
        </p:txBody>
      </p:sp>
      <p:grpSp>
        <p:nvGrpSpPr>
          <p:cNvPr id="17" name="Groupe 16">
            <a:extLst>
              <a:ext uri="{FF2B5EF4-FFF2-40B4-BE49-F238E27FC236}">
                <a16:creationId xmlns:a16="http://schemas.microsoft.com/office/drawing/2014/main" id="{8889F244-E205-4613-8FB2-117B37672791}"/>
              </a:ext>
            </a:extLst>
          </p:cNvPr>
          <p:cNvGrpSpPr/>
          <p:nvPr/>
        </p:nvGrpSpPr>
        <p:grpSpPr>
          <a:xfrm>
            <a:off x="390323" y="2319328"/>
            <a:ext cx="10522166" cy="707886"/>
            <a:chOff x="8183" y="2466809"/>
            <a:chExt cx="10522166" cy="707886"/>
          </a:xfrm>
        </p:grpSpPr>
        <p:sp>
          <p:nvSpPr>
            <p:cNvPr id="5" name="ZoneTexte 4">
              <a:extLst>
                <a:ext uri="{FF2B5EF4-FFF2-40B4-BE49-F238E27FC236}">
                  <a16:creationId xmlns:a16="http://schemas.microsoft.com/office/drawing/2014/main" id="{B67452FB-F50A-403A-996A-1BCE3954D252}"/>
                </a:ext>
              </a:extLst>
            </p:cNvPr>
            <p:cNvSpPr txBox="1"/>
            <p:nvPr/>
          </p:nvSpPr>
          <p:spPr>
            <a:xfrm>
              <a:off x="8183" y="2466809"/>
              <a:ext cx="5281661" cy="707886"/>
            </a:xfrm>
            <a:prstGeom prst="rect">
              <a:avLst/>
            </a:prstGeom>
            <a:noFill/>
          </p:spPr>
          <p:txBody>
            <a:bodyPr wrap="square" rtlCol="0">
              <a:spAutoFit/>
            </a:bodyPr>
            <a:lstStyle/>
            <a:p>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Scalable </a:t>
              </a:r>
              <a:r>
                <a:rPr lang="fr-FR" sz="2000" b="1" dirty="0" err="1">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Vector</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Graphics</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(format ouvert, peut facilement être manipulé par du code)</a:t>
              </a:r>
            </a:p>
          </p:txBody>
        </p:sp>
        <p:cxnSp>
          <p:nvCxnSpPr>
            <p:cNvPr id="9" name="Connecteur droit 8">
              <a:extLst>
                <a:ext uri="{FF2B5EF4-FFF2-40B4-BE49-F238E27FC236}">
                  <a16:creationId xmlns:a16="http://schemas.microsoft.com/office/drawing/2014/main" id="{EC3BA056-E544-40A2-B203-8EC09A9C3851}"/>
                </a:ext>
              </a:extLst>
            </p:cNvPr>
            <p:cNvCxnSpPr/>
            <p:nvPr/>
          </p:nvCxnSpPr>
          <p:spPr>
            <a:xfrm>
              <a:off x="5289844" y="2466809"/>
              <a:ext cx="0" cy="707886"/>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ED4629EE-AC49-4E50-B6F4-2F53E9DA3B89}"/>
                </a:ext>
              </a:extLst>
            </p:cNvPr>
            <p:cNvCxnSpPr>
              <a:cxnSpLocks/>
              <a:stCxn id="5" idx="3"/>
            </p:cNvCxnSpPr>
            <p:nvPr/>
          </p:nvCxnSpPr>
          <p:spPr>
            <a:xfrm flipV="1">
              <a:off x="5289844" y="2819402"/>
              <a:ext cx="2211094" cy="1350"/>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CC42DA76-3EC8-4C06-B0F4-EFCFD3C27AF7}"/>
                </a:ext>
              </a:extLst>
            </p:cNvPr>
            <p:cNvSpPr txBox="1"/>
            <p:nvPr/>
          </p:nvSpPr>
          <p:spPr>
            <a:xfrm>
              <a:off x="774445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fr-FR" sz="20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svg</a:t>
              </a:r>
              <a:endPar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8" name="Groupe 17">
            <a:extLst>
              <a:ext uri="{FF2B5EF4-FFF2-40B4-BE49-F238E27FC236}">
                <a16:creationId xmlns:a16="http://schemas.microsoft.com/office/drawing/2014/main" id="{FB43702A-F1EF-4162-B0D0-4A69266812AF}"/>
              </a:ext>
            </a:extLst>
          </p:cNvPr>
          <p:cNvGrpSpPr/>
          <p:nvPr/>
        </p:nvGrpSpPr>
        <p:grpSpPr>
          <a:xfrm>
            <a:off x="395789" y="3150059"/>
            <a:ext cx="10519570" cy="707886"/>
            <a:chOff x="395789" y="2466809"/>
            <a:chExt cx="10519570" cy="707886"/>
          </a:xfrm>
        </p:grpSpPr>
        <p:sp>
          <p:nvSpPr>
            <p:cNvPr id="19" name="ZoneTexte 18">
              <a:extLst>
                <a:ext uri="{FF2B5EF4-FFF2-40B4-BE49-F238E27FC236}">
                  <a16:creationId xmlns:a16="http://schemas.microsoft.com/office/drawing/2014/main" id="{B1CA7C3F-6519-4530-BFC4-C293F7B8A200}"/>
                </a:ext>
              </a:extLst>
            </p:cNvPr>
            <p:cNvSpPr txBox="1"/>
            <p:nvPr/>
          </p:nvSpPr>
          <p:spPr>
            <a:xfrm>
              <a:off x="395789" y="2466809"/>
              <a:ext cx="5281661" cy="70788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format </a:t>
              </a:r>
              <a:r>
                <a:rPr lang="fr-FR" sz="2000" b="1" dirty="0" err="1">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Encapsulated</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PostScript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(format ouvert)</a:t>
              </a:r>
            </a:p>
          </p:txBody>
        </p:sp>
        <p:cxnSp>
          <p:nvCxnSpPr>
            <p:cNvPr id="20" name="Connecteur droit 19">
              <a:extLst>
                <a:ext uri="{FF2B5EF4-FFF2-40B4-BE49-F238E27FC236}">
                  <a16:creationId xmlns:a16="http://schemas.microsoft.com/office/drawing/2014/main" id="{1592E71C-AF97-4727-AF8B-370E38ECCBD4}"/>
                </a:ext>
              </a:extLst>
            </p:cNvPr>
            <p:cNvCxnSpPr/>
            <p:nvPr/>
          </p:nvCxnSpPr>
          <p:spPr>
            <a:xfrm>
              <a:off x="5671984" y="2466809"/>
              <a:ext cx="0" cy="707886"/>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A30FB24D-AD51-477A-A946-88DAD622E6F1}"/>
                </a:ext>
              </a:extLst>
            </p:cNvPr>
            <p:cNvCxnSpPr>
              <a:cxnSpLocks/>
              <a:stCxn id="19" idx="3"/>
            </p:cNvCxnSpPr>
            <p:nvPr/>
          </p:nvCxnSpPr>
          <p:spPr>
            <a:xfrm>
              <a:off x="5677450" y="2820752"/>
              <a:ext cx="2205628" cy="0"/>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0CAF7E02-53A3-4A2C-A34F-41206FBD6619}"/>
                </a:ext>
              </a:extLst>
            </p:cNvPr>
            <p:cNvSpPr txBox="1"/>
            <p:nvPr/>
          </p:nvSpPr>
          <p:spPr>
            <a:xfrm>
              <a:off x="812946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fr-FR" sz="20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eps</a:t>
              </a:r>
              <a:endPar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8" name="Groupe 37">
            <a:extLst>
              <a:ext uri="{FF2B5EF4-FFF2-40B4-BE49-F238E27FC236}">
                <a16:creationId xmlns:a16="http://schemas.microsoft.com/office/drawing/2014/main" id="{F20B8000-B0E7-4877-B719-9DA2AFF9A27D}"/>
              </a:ext>
            </a:extLst>
          </p:cNvPr>
          <p:cNvGrpSpPr/>
          <p:nvPr/>
        </p:nvGrpSpPr>
        <p:grpSpPr>
          <a:xfrm>
            <a:off x="392919" y="5118473"/>
            <a:ext cx="10519570" cy="1090940"/>
            <a:chOff x="395789" y="2466809"/>
            <a:chExt cx="10519570" cy="1090940"/>
          </a:xfrm>
        </p:grpSpPr>
        <p:sp>
          <p:nvSpPr>
            <p:cNvPr id="39" name="ZoneTexte 38">
              <a:extLst>
                <a:ext uri="{FF2B5EF4-FFF2-40B4-BE49-F238E27FC236}">
                  <a16:creationId xmlns:a16="http://schemas.microsoft.com/office/drawing/2014/main" id="{9E252796-08C9-4D5E-80E8-D3BF03C43E13}"/>
                </a:ext>
              </a:extLst>
            </p:cNvPr>
            <p:cNvSpPr txBox="1"/>
            <p:nvPr/>
          </p:nvSpPr>
          <p:spPr>
            <a:xfrm>
              <a:off x="395789" y="2466809"/>
              <a:ext cx="5281661" cy="1015663"/>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format </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Portable Document Format</a:t>
              </a:r>
            </a:p>
            <a:p>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(peut aussi être utilisé comme</a:t>
              </a:r>
            </a:p>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"conteneur" d'images vectorielles)</a:t>
              </a:r>
            </a:p>
          </p:txBody>
        </p:sp>
        <p:cxnSp>
          <p:nvCxnSpPr>
            <p:cNvPr id="40" name="Connecteur droit 39">
              <a:extLst>
                <a:ext uri="{FF2B5EF4-FFF2-40B4-BE49-F238E27FC236}">
                  <a16:creationId xmlns:a16="http://schemas.microsoft.com/office/drawing/2014/main" id="{4A91BF02-D268-46FF-AED2-374E3BFEADA3}"/>
                </a:ext>
              </a:extLst>
            </p:cNvPr>
            <p:cNvCxnSpPr>
              <a:cxnSpLocks/>
            </p:cNvCxnSpPr>
            <p:nvPr/>
          </p:nvCxnSpPr>
          <p:spPr>
            <a:xfrm>
              <a:off x="5671984" y="2466809"/>
              <a:ext cx="0" cy="1090940"/>
            </a:xfrm>
            <a:prstGeom prst="line">
              <a:avLst/>
            </a:prstGeom>
            <a:ln>
              <a:solidFill>
                <a:srgbClr val="F8680D"/>
              </a:solidFill>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FAE25B69-DACD-4C13-847F-5F844E0F6BA3}"/>
                </a:ext>
              </a:extLst>
            </p:cNvPr>
            <p:cNvCxnSpPr>
              <a:cxnSpLocks/>
            </p:cNvCxnSpPr>
            <p:nvPr/>
          </p:nvCxnSpPr>
          <p:spPr>
            <a:xfrm>
              <a:off x="5666519" y="2819400"/>
              <a:ext cx="2216559" cy="1353"/>
            </a:xfrm>
            <a:prstGeom prst="straightConnector1">
              <a:avLst/>
            </a:prstGeom>
            <a:ln>
              <a:solidFill>
                <a:srgbClr val="F8680D"/>
              </a:solidFill>
              <a:tailEnd type="triangle"/>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id="{FFB23CC1-F697-48E7-85E2-E248AAAD9152}"/>
                </a:ext>
              </a:extLst>
            </p:cNvPr>
            <p:cNvSpPr txBox="1"/>
            <p:nvPr/>
          </p:nvSpPr>
          <p:spPr>
            <a:xfrm>
              <a:off x="8129465" y="2619345"/>
              <a:ext cx="2785894" cy="400110"/>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fr-FR" sz="20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pdf</a:t>
              </a:r>
              <a:endPar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43" name="Titre 3">
            <a:extLst>
              <a:ext uri="{FF2B5EF4-FFF2-40B4-BE49-F238E27FC236}">
                <a16:creationId xmlns:a16="http://schemas.microsoft.com/office/drawing/2014/main" id="{9A671BC3-FDF3-49FF-8CF0-7A4FFDD6ACD2}"/>
              </a:ext>
            </a:extLst>
          </p:cNvPr>
          <p:cNvSpPr txBox="1">
            <a:spLocks/>
          </p:cNvSpPr>
          <p:nvPr/>
        </p:nvSpPr>
        <p:spPr>
          <a:xfrm>
            <a:off x="987240" y="4485972"/>
            <a:ext cx="10385552"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Un format un peu particulier 	 </a:t>
            </a:r>
            <a:r>
              <a:rPr lang="fr-FR" sz="2800" dirty="0">
                <a:solidFill>
                  <a:schemeClr val="bg1"/>
                </a:solidFill>
              </a:rPr>
              <a:t>		L'extension</a:t>
            </a:r>
          </a:p>
        </p:txBody>
      </p:sp>
    </p:spTree>
    <p:extLst>
      <p:ext uri="{BB962C8B-B14F-4D97-AF65-F5344CB8AC3E}">
        <p14:creationId xmlns:p14="http://schemas.microsoft.com/office/powerpoint/2010/main" val="196148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DD27C04A-ED22-49CC-AC17-0C7FE2FEB47A}"/>
              </a:ext>
            </a:extLst>
          </p:cNvPr>
          <p:cNvSpPr>
            <a:spLocks noGrp="1"/>
          </p:cNvSpPr>
          <p:nvPr>
            <p:ph type="title"/>
          </p:nvPr>
        </p:nvSpPr>
        <p:spPr>
          <a:xfrm>
            <a:off x="838200" y="365125"/>
            <a:ext cx="10515600" cy="1325563"/>
          </a:xfrm>
        </p:spPr>
        <p:txBody>
          <a:bodyPr/>
          <a:lstStyle/>
          <a:p>
            <a:r>
              <a:rPr lang="fr-FR" dirty="0"/>
              <a:t>2. Les fichiers et formats</a:t>
            </a:r>
          </a:p>
        </p:txBody>
      </p:sp>
      <p:sp>
        <p:nvSpPr>
          <p:cNvPr id="6" name="Rectangle 23">
            <a:extLst>
              <a:ext uri="{FF2B5EF4-FFF2-40B4-BE49-F238E27FC236}">
                <a16:creationId xmlns:a16="http://schemas.microsoft.com/office/drawing/2014/main" id="{F48A7F3E-ADCF-4E51-A031-81B9BF27CE45}"/>
              </a:ext>
            </a:extLst>
          </p:cNvPr>
          <p:cNvSpPr/>
          <p:nvPr/>
        </p:nvSpPr>
        <p:spPr>
          <a:xfrm>
            <a:off x="4543928" y="0"/>
            <a:ext cx="7648072"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7609115 w 12192000"/>
              <a:gd name="connsiteY0" fmla="*/ 16329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609115 w 12192000"/>
              <a:gd name="connsiteY4" fmla="*/ 16329 h 6858000"/>
              <a:gd name="connsiteX0" fmla="*/ 2808515 w 7391400"/>
              <a:gd name="connsiteY0" fmla="*/ 16329 h 6858000"/>
              <a:gd name="connsiteX1" fmla="*/ 7391400 w 7391400"/>
              <a:gd name="connsiteY1" fmla="*/ 0 h 6858000"/>
              <a:gd name="connsiteX2" fmla="*/ 7391400 w 7391400"/>
              <a:gd name="connsiteY2" fmla="*/ 6858000 h 6858000"/>
              <a:gd name="connsiteX3" fmla="*/ 0 w 7391400"/>
              <a:gd name="connsiteY3" fmla="*/ 6841671 h 6858000"/>
              <a:gd name="connsiteX4" fmla="*/ 2808515 w 7391400"/>
              <a:gd name="connsiteY4" fmla="*/ 1632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00" h="6858000">
                <a:moveTo>
                  <a:pt x="2808515" y="16329"/>
                </a:moveTo>
                <a:lnTo>
                  <a:pt x="7391400" y="0"/>
                </a:lnTo>
                <a:lnTo>
                  <a:pt x="7391400" y="6858000"/>
                </a:lnTo>
                <a:lnTo>
                  <a:pt x="0" y="6841671"/>
                </a:lnTo>
                <a:lnTo>
                  <a:pt x="2808515" y="16329"/>
                </a:lnTo>
                <a:close/>
              </a:path>
            </a:pathLst>
          </a:custGeom>
          <a:solidFill>
            <a:srgbClr val="4D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re 3">
            <a:extLst>
              <a:ext uri="{FF2B5EF4-FFF2-40B4-BE49-F238E27FC236}">
                <a16:creationId xmlns:a16="http://schemas.microsoft.com/office/drawing/2014/main" id="{70B312B1-74B4-4015-96A1-BBB06708D18B}"/>
              </a:ext>
            </a:extLst>
          </p:cNvPr>
          <p:cNvSpPr txBox="1">
            <a:spLocks/>
          </p:cNvSpPr>
          <p:nvPr/>
        </p:nvSpPr>
        <p:spPr>
          <a:xfrm>
            <a:off x="987240" y="1604640"/>
            <a:ext cx="11204760"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Ce que l'utilisateur voit	 	 </a:t>
            </a:r>
            <a:r>
              <a:rPr lang="fr-FR" sz="2800" dirty="0">
                <a:solidFill>
                  <a:schemeClr val="bg1"/>
                </a:solidFill>
              </a:rPr>
              <a:t>		Ce que contient le fichier (extrait)</a:t>
            </a:r>
          </a:p>
        </p:txBody>
      </p:sp>
      <p:sp>
        <p:nvSpPr>
          <p:cNvPr id="9" name="ZoneTexte 8">
            <a:extLst>
              <a:ext uri="{FF2B5EF4-FFF2-40B4-BE49-F238E27FC236}">
                <a16:creationId xmlns:a16="http://schemas.microsoft.com/office/drawing/2014/main" id="{8E998EFA-296B-4840-9773-6949CA46554C}"/>
              </a:ext>
            </a:extLst>
          </p:cNvPr>
          <p:cNvSpPr txBox="1"/>
          <p:nvPr/>
        </p:nvSpPr>
        <p:spPr>
          <a:xfrm>
            <a:off x="6581551" y="2579301"/>
            <a:ext cx="5243810" cy="4031873"/>
          </a:xfrm>
          <a:prstGeom prst="rect">
            <a:avLst/>
          </a:prstGeom>
          <a:noFill/>
        </p:spPr>
        <p:txBody>
          <a:bodyPr wrap="square" rtlCol="0">
            <a:spAutoFit/>
          </a:bodyPr>
          <a:lstStyle/>
          <a:p>
            <a:r>
              <a:rPr kumimoji="0" lang="fr-FR" altLang="fr-FR" sz="1600" b="0" i="0" u="none" strike="noStrike" cap="none" normalizeH="0" baseline="0" dirty="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&lt;</a:t>
            </a:r>
            <a:r>
              <a:rPr kumimoji="0" lang="fr-FR" altLang="fr-FR" sz="1600" b="0" i="0" u="none" strike="noStrike" cap="none" normalizeH="0" baseline="0" dirty="0" err="1">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svg</a:t>
            </a:r>
            <a:r>
              <a:rPr kumimoji="0" lang="fr-FR" altLang="fr-FR" sz="1600" b="0" i="0" u="none" strike="noStrike" cap="none" normalizeH="0" baseline="0" dirty="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version="1.1" </a:t>
            </a:r>
            <a:r>
              <a:rPr kumimoji="0" lang="fr-FR" altLang="fr-FR" sz="1600" b="0" i="0" u="none" strike="noStrike" cap="none" normalizeH="0" baseline="0" dirty="0" err="1">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xmlns</a:t>
            </a:r>
            <a:r>
              <a:rPr kumimoji="0" lang="fr-FR" altLang="fr-FR" sz="1600" b="0" i="0" u="none" strike="noStrike" cap="none" normalizeH="0" baseline="0" dirty="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="http://www.w3.org/2000/svg" </a:t>
            </a:r>
            <a:r>
              <a:rPr kumimoji="0" lang="fr-FR" altLang="fr-FR" sz="1600" b="0" i="0" u="none" strike="noStrike" cap="none" normalizeH="0" baseline="0" dirty="0" err="1">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xmlns:xlink</a:t>
            </a:r>
            <a:r>
              <a:rPr kumimoji="0" lang="fr-FR" altLang="fr-FR" sz="1600" b="0" i="0" u="none" strike="noStrike" cap="none" normalizeH="0" baseline="0" dirty="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="http://www.w3.org/1999/xlink" x="0px" y="0px" </a:t>
            </a:r>
            <a:r>
              <a:rPr kumimoji="0" lang="fr-FR" altLang="fr-FR" sz="1600" b="0" i="0" u="none" strike="noStrike" cap="none" normalizeH="0" baseline="0" dirty="0" err="1">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viewBox</a:t>
            </a:r>
            <a:r>
              <a:rPr kumimoji="0" lang="fr-FR" altLang="fr-FR" sz="1600" b="0" i="0" u="none" strike="noStrike" cap="none" normalizeH="0" baseline="0" dirty="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="0 0 512 512" </a:t>
            </a:r>
            <a:r>
              <a:rPr kumimoji="0" lang="fr-FR" altLang="fr-FR" sz="1600" b="0" i="0" u="none" strike="noStrike" cap="none" normalizeH="0" baseline="0" dirty="0" err="1">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xml:space</a:t>
            </a:r>
            <a:r>
              <a:rPr kumimoji="0" lang="fr-FR" altLang="fr-FR" sz="1600" b="0" i="0" u="none" strike="noStrike" cap="none" normalizeH="0" baseline="0" dirty="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kumimoji="0" lang="fr-FR" altLang="fr-FR" sz="1600" b="0" i="0" u="none" strike="noStrike" cap="none" normalizeH="0" baseline="0" dirty="0" err="1">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preserve</a:t>
            </a:r>
            <a:r>
              <a:rPr kumimoji="0" lang="fr-FR" altLang="fr-FR" sz="1600" b="0" i="0" u="none" strike="noStrike" cap="none" normalizeH="0" baseline="0" dirty="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"&gt; </a:t>
            </a:r>
          </a:p>
          <a:p>
            <a:r>
              <a:rPr kumimoji="0" lang="fr-FR" altLang="fr-FR" sz="1600" b="0" i="0" u="none" strike="noStrike" cap="none" normalizeH="0" baseline="0" dirty="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&lt;g id="Layer_2"&gt;</a:t>
            </a:r>
          </a:p>
          <a:p>
            <a:r>
              <a:rPr kumimoji="0" lang="fr-FR" altLang="fr-FR" sz="1600" b="0" i="0" u="none" strike="noStrike" cap="none" normalizeH="0" baseline="0" dirty="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&lt;</a:t>
            </a:r>
            <a:r>
              <a:rPr kumimoji="0" lang="fr-FR" altLang="fr-FR" sz="1600" b="0" i="0" u="none" strike="noStrike" cap="none" normalizeH="0" baseline="0" dirty="0" err="1">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path</a:t>
            </a:r>
            <a:r>
              <a:rPr kumimoji="0" lang="fr-FR" altLang="fr-FR" sz="1600" b="0" i="0" u="none" strike="noStrike" cap="none" normalizeH="0" baseline="0" dirty="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kumimoji="0" lang="fr-FR" altLang="fr-FR" sz="1600" b="0" i="0" u="none" strike="noStrike" cap="none" normalizeH="0" baseline="0" dirty="0" err="1">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fill</a:t>
            </a:r>
            <a:r>
              <a:rPr kumimoji="0" lang="fr-FR" altLang="fr-FR" sz="1600" b="0" i="0" u="none" strike="noStrike" cap="none" normalizeH="0" baseline="0" dirty="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="#D8BA66" d="M390.289,429.373c-14.648-28.059-52.089-77.269-134.547-77.269l-4.173,32.523l-4.173-32.523 c-82.458,0-119.899,49.21-134.547,77.269c-5.219,5.959-8.063,12.356-8.063,19.017c0,32.069,65.717,58.066,146.783,58.066 s146.783-25.997,146.783-58.066C398.352,441.729,395.508,435.331,390.289,429.373z"/&gt; &lt;/g&gt; </a:t>
            </a:r>
          </a:p>
          <a:p>
            <a:r>
              <a:rPr kumimoji="0" lang="fr-FR" altLang="fr-FR" sz="1600" b="0" i="0" u="none" strike="noStrike" cap="none" normalizeH="0" baseline="0" dirty="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&lt;g id="Layer_3"&gt; &lt;</a:t>
            </a:r>
            <a:r>
              <a:rPr kumimoji="0" lang="fr-FR" altLang="fr-FR" sz="1600" b="0" i="0" u="none" strike="noStrike" cap="none" normalizeH="0" baseline="0" dirty="0" err="1">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circle</a:t>
            </a:r>
            <a:r>
              <a:rPr kumimoji="0" lang="fr-FR" altLang="fr-FR" sz="1600" b="0" i="0" u="none" strike="noStrike" cap="none" normalizeH="0" baseline="0" dirty="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kumimoji="0" lang="fr-FR" altLang="fr-FR" sz="1600" b="0" i="0" u="none" strike="noStrike" cap="none" normalizeH="0" baseline="0" dirty="0" err="1">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fill</a:t>
            </a:r>
            <a:r>
              <a:rPr kumimoji="0" lang="fr-FR" altLang="fr-FR" sz="1600" b="0" i="0" u="none" strike="noStrike" cap="none" normalizeH="0" baseline="0" dirty="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="#725FAF" cx="246.726" </a:t>
            </a:r>
            <a:r>
              <a:rPr kumimoji="0" lang="fr-FR" altLang="fr-FR" sz="1600" b="0" i="0" u="none" strike="noStrike" cap="none" normalizeH="0" baseline="0" dirty="0" err="1">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cy</a:t>
            </a:r>
            <a:r>
              <a:rPr kumimoji="0" lang="fr-FR" altLang="fr-FR" sz="1600" b="0" i="0" u="none" strike="noStrike" cap="none" normalizeH="0" baseline="0" dirty="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="220.228" r="213.282"/&gt; &lt;/g&gt;</a:t>
            </a:r>
          </a:p>
          <a:p>
            <a:r>
              <a:rPr lang="fr-FR"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p>
        </p:txBody>
      </p:sp>
      <p:pic>
        <p:nvPicPr>
          <p:cNvPr id="13" name="Image 12">
            <a:extLst>
              <a:ext uri="{FF2B5EF4-FFF2-40B4-BE49-F238E27FC236}">
                <a16:creationId xmlns:a16="http://schemas.microsoft.com/office/drawing/2014/main" id="{FA840ACA-F724-45B2-A66A-5C439C0680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50335" y="2930203"/>
            <a:ext cx="2371060" cy="2629240"/>
          </a:xfrm>
          <a:prstGeom prst="rect">
            <a:avLst/>
          </a:prstGeom>
        </p:spPr>
      </p:pic>
    </p:spTree>
    <p:extLst>
      <p:ext uri="{BB962C8B-B14F-4D97-AF65-F5344CB8AC3E}">
        <p14:creationId xmlns:p14="http://schemas.microsoft.com/office/powerpoint/2010/main" val="3495374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72C4BDC-F9E8-47B2-8AB7-A308F0BCF482}"/>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 y="1"/>
            <a:ext cx="12192001" cy="6857999"/>
          </a:xfrm>
          <a:prstGeom prst="rect">
            <a:avLst/>
          </a:prstGeom>
        </p:spPr>
      </p:pic>
      <p:sp>
        <p:nvSpPr>
          <p:cNvPr id="12" name="Titre 1">
            <a:extLst>
              <a:ext uri="{FF2B5EF4-FFF2-40B4-BE49-F238E27FC236}">
                <a16:creationId xmlns:a16="http://schemas.microsoft.com/office/drawing/2014/main" id="{F5554CE7-CDE4-4A46-B6E2-5F31F6AD3D24}"/>
              </a:ext>
            </a:extLst>
          </p:cNvPr>
          <p:cNvSpPr txBox="1">
            <a:spLocks/>
          </p:cNvSpPr>
          <p:nvPr/>
        </p:nvSpPr>
        <p:spPr>
          <a:xfrm>
            <a:off x="0" y="1"/>
            <a:ext cx="12192000" cy="6857999"/>
          </a:xfrm>
          <a:prstGeom prst="rect">
            <a:avLst/>
          </a:prstGeom>
          <a:solidFill>
            <a:srgbClr val="080808">
              <a:alpha val="74118"/>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6000" dirty="0">
                <a:solidFill>
                  <a:schemeClr val="bg1"/>
                </a:solidFill>
              </a:rPr>
              <a:t>À vous de jouer</a:t>
            </a:r>
          </a:p>
          <a:p>
            <a:pPr algn="ctr"/>
            <a:r>
              <a:rPr lang="fr-FR" dirty="0">
                <a:solidFill>
                  <a:schemeClr val="bg1"/>
                </a:solidFill>
              </a:rPr>
              <a:t>Séquence vrai ou faux sur les images</a:t>
            </a:r>
          </a:p>
          <a:p>
            <a:pPr algn="ctr"/>
            <a:endParaRPr lang="fr-FR" dirty="0">
              <a:solidFill>
                <a:schemeClr val="bg1"/>
              </a:solidFill>
            </a:endParaRPr>
          </a:p>
        </p:txBody>
      </p:sp>
      <p:sp>
        <p:nvSpPr>
          <p:cNvPr id="13" name="ZoneTexte 12">
            <a:extLst>
              <a:ext uri="{FF2B5EF4-FFF2-40B4-BE49-F238E27FC236}">
                <a16:creationId xmlns:a16="http://schemas.microsoft.com/office/drawing/2014/main" id="{D7EC5F46-0808-4B59-AEDD-F4F4EE5F64B5}"/>
              </a:ext>
            </a:extLst>
          </p:cNvPr>
          <p:cNvSpPr txBox="1"/>
          <p:nvPr/>
        </p:nvSpPr>
        <p:spPr>
          <a:xfrm>
            <a:off x="0" y="4194349"/>
            <a:ext cx="12192000" cy="369332"/>
          </a:xfrm>
          <a:prstGeom prst="rect">
            <a:avLst/>
          </a:prstGeom>
          <a:noFill/>
        </p:spPr>
        <p:txBody>
          <a:bodyPr wrap="square" rtlCol="0">
            <a:spAutoFit/>
          </a:bodyPr>
          <a:lstStyle/>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Directement sur BBB</a:t>
            </a:r>
          </a:p>
        </p:txBody>
      </p:sp>
    </p:spTree>
    <p:extLst>
      <p:ext uri="{BB962C8B-B14F-4D97-AF65-F5344CB8AC3E}">
        <p14:creationId xmlns:p14="http://schemas.microsoft.com/office/powerpoint/2010/main" val="2199435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5CE916F-7ED0-4227-A925-94A835503593}"/>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Effect>
                      <a14:brightnessContrast contrast="-1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effectLst/>
        </p:spPr>
      </p:pic>
      <p:sp>
        <p:nvSpPr>
          <p:cNvPr id="4" name="Titre 1">
            <a:extLst>
              <a:ext uri="{FF2B5EF4-FFF2-40B4-BE49-F238E27FC236}">
                <a16:creationId xmlns:a16="http://schemas.microsoft.com/office/drawing/2014/main" id="{51CD5C3F-90A9-41BE-A8A2-66AE082833E6}"/>
              </a:ext>
            </a:extLst>
          </p:cNvPr>
          <p:cNvSpPr txBox="1">
            <a:spLocks/>
          </p:cNvSpPr>
          <p:nvPr/>
        </p:nvSpPr>
        <p:spPr>
          <a:xfrm>
            <a:off x="0" y="2095499"/>
            <a:ext cx="12192000" cy="2667001"/>
          </a:xfrm>
          <a:prstGeom prst="rect">
            <a:avLst/>
          </a:prstGeom>
          <a:solidFill>
            <a:srgbClr val="080808">
              <a:alpha val="74118"/>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6000" dirty="0">
                <a:solidFill>
                  <a:schemeClr val="bg1"/>
                </a:solidFill>
              </a:rPr>
              <a:t>VRAI OU FAUX 1</a:t>
            </a:r>
          </a:p>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Les images vectorielles sont (généralement) plus lourdes que les images bitmaps.</a:t>
            </a:r>
          </a:p>
        </p:txBody>
      </p:sp>
      <p:sp>
        <p:nvSpPr>
          <p:cNvPr id="7" name="ZoneTexte 6">
            <a:extLst>
              <a:ext uri="{FF2B5EF4-FFF2-40B4-BE49-F238E27FC236}">
                <a16:creationId xmlns:a16="http://schemas.microsoft.com/office/drawing/2014/main" id="{C2E40693-BC36-443C-8171-BD0DD174A39B}"/>
              </a:ext>
            </a:extLst>
          </p:cNvPr>
          <p:cNvSpPr txBox="1"/>
          <p:nvPr/>
        </p:nvSpPr>
        <p:spPr>
          <a:xfrm rot="21211911">
            <a:off x="5925356" y="4537125"/>
            <a:ext cx="5627077" cy="1195754"/>
          </a:xfrm>
          <a:prstGeom prst="rect">
            <a:avLst/>
          </a:prstGeom>
          <a:noFill/>
        </p:spPr>
        <p:txBody>
          <a:bodyPr wrap="square" rtlCol="0">
            <a:spAutoFit/>
          </a:bodyPr>
          <a:lstStyle/>
          <a:p>
            <a:pPr algn="ctr"/>
            <a:r>
              <a:rPr lang="fr-FR" sz="7200" b="1" dirty="0">
                <a:solidFill>
                  <a:srgbClr val="C00000"/>
                </a:solidFill>
                <a:latin typeface="Goudy Stout" panose="0202090407030B020401" pitchFamily="18" charset="0"/>
              </a:rPr>
              <a:t>FAUX</a:t>
            </a:r>
          </a:p>
        </p:txBody>
      </p:sp>
    </p:spTree>
    <p:extLst>
      <p:ext uri="{BB962C8B-B14F-4D97-AF65-F5344CB8AC3E}">
        <p14:creationId xmlns:p14="http://schemas.microsoft.com/office/powerpoint/2010/main" val="121053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5CE916F-7ED0-4227-A925-94A835503593}"/>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re 1">
            <a:extLst>
              <a:ext uri="{FF2B5EF4-FFF2-40B4-BE49-F238E27FC236}">
                <a16:creationId xmlns:a16="http://schemas.microsoft.com/office/drawing/2014/main" id="{51CD5C3F-90A9-41BE-A8A2-66AE082833E6}"/>
              </a:ext>
            </a:extLst>
          </p:cNvPr>
          <p:cNvSpPr txBox="1">
            <a:spLocks/>
          </p:cNvSpPr>
          <p:nvPr/>
        </p:nvSpPr>
        <p:spPr>
          <a:xfrm>
            <a:off x="0" y="2095499"/>
            <a:ext cx="12192000" cy="2667001"/>
          </a:xfrm>
          <a:prstGeom prst="rect">
            <a:avLst/>
          </a:prstGeom>
          <a:solidFill>
            <a:srgbClr val="080808">
              <a:alpha val="74118"/>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6000" dirty="0">
                <a:solidFill>
                  <a:schemeClr val="bg1"/>
                </a:solidFill>
              </a:rPr>
              <a:t>VRAI OU FAUX 2</a:t>
            </a:r>
          </a:p>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Les images vectorielles peuvent être agrandies sans perte à l'infini, contrairement aux images bitmaps.</a:t>
            </a:r>
          </a:p>
        </p:txBody>
      </p:sp>
      <p:sp>
        <p:nvSpPr>
          <p:cNvPr id="5" name="ZoneTexte 4">
            <a:extLst>
              <a:ext uri="{FF2B5EF4-FFF2-40B4-BE49-F238E27FC236}">
                <a16:creationId xmlns:a16="http://schemas.microsoft.com/office/drawing/2014/main" id="{4835185C-7503-4268-A6F9-F6D6DD77E1FD}"/>
              </a:ext>
            </a:extLst>
          </p:cNvPr>
          <p:cNvSpPr txBox="1"/>
          <p:nvPr/>
        </p:nvSpPr>
        <p:spPr>
          <a:xfrm rot="21211911">
            <a:off x="5925356" y="4537125"/>
            <a:ext cx="5627077" cy="1195754"/>
          </a:xfrm>
          <a:prstGeom prst="rect">
            <a:avLst/>
          </a:prstGeom>
          <a:noFill/>
        </p:spPr>
        <p:txBody>
          <a:bodyPr wrap="square" rtlCol="0">
            <a:spAutoFit/>
          </a:bodyPr>
          <a:lstStyle/>
          <a:p>
            <a:pPr algn="ctr"/>
            <a:r>
              <a:rPr lang="fr-FR" sz="7200" b="1" dirty="0">
                <a:solidFill>
                  <a:srgbClr val="C00000"/>
                </a:solidFill>
                <a:latin typeface="Goudy Stout" panose="0202090407030B020401" pitchFamily="18" charset="0"/>
              </a:rPr>
              <a:t>VRAI</a:t>
            </a:r>
          </a:p>
        </p:txBody>
      </p:sp>
    </p:spTree>
    <p:extLst>
      <p:ext uri="{BB962C8B-B14F-4D97-AF65-F5344CB8AC3E}">
        <p14:creationId xmlns:p14="http://schemas.microsoft.com/office/powerpoint/2010/main" val="133034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5CE916F-7ED0-4227-A925-94A83550359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0"/>
            <a:ext cx="12192000" cy="2981826"/>
          </a:xfrm>
          <a:prstGeom prst="rect">
            <a:avLst/>
          </a:prstGeom>
        </p:spPr>
      </p:pic>
      <p:sp>
        <p:nvSpPr>
          <p:cNvPr id="4" name="Titre 1">
            <a:extLst>
              <a:ext uri="{FF2B5EF4-FFF2-40B4-BE49-F238E27FC236}">
                <a16:creationId xmlns:a16="http://schemas.microsoft.com/office/drawing/2014/main" id="{51CD5C3F-90A9-41BE-A8A2-66AE082833E6}"/>
              </a:ext>
            </a:extLst>
          </p:cNvPr>
          <p:cNvSpPr txBox="1">
            <a:spLocks/>
          </p:cNvSpPr>
          <p:nvPr/>
        </p:nvSpPr>
        <p:spPr>
          <a:xfrm>
            <a:off x="0" y="314825"/>
            <a:ext cx="12192000" cy="2667001"/>
          </a:xfrm>
          <a:prstGeom prst="rect">
            <a:avLst/>
          </a:prstGeom>
          <a:solidFill>
            <a:srgbClr val="080808">
              <a:alpha val="74118"/>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6000" dirty="0">
                <a:solidFill>
                  <a:schemeClr val="bg1"/>
                </a:solidFill>
              </a:rPr>
              <a:t>VRAI OU FAUX 2</a:t>
            </a:r>
          </a:p>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Les images vectorielles peuvent être agrandies sans perte à l'infini, contrairement aux images bitmaps.</a:t>
            </a:r>
          </a:p>
        </p:txBody>
      </p:sp>
      <p:pic>
        <p:nvPicPr>
          <p:cNvPr id="8" name="Image 7">
            <a:extLst>
              <a:ext uri="{FF2B5EF4-FFF2-40B4-BE49-F238E27FC236}">
                <a16:creationId xmlns:a16="http://schemas.microsoft.com/office/drawing/2014/main" id="{9B55B733-313B-4DE7-9063-4A5A568B53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1940" y="3296649"/>
            <a:ext cx="3417058" cy="3091371"/>
          </a:xfrm>
          <a:prstGeom prst="rect">
            <a:avLst/>
          </a:prstGeom>
        </p:spPr>
      </p:pic>
      <p:pic>
        <p:nvPicPr>
          <p:cNvPr id="9" name="Image 8">
            <a:extLst>
              <a:ext uri="{FF2B5EF4-FFF2-40B4-BE49-F238E27FC236}">
                <a16:creationId xmlns:a16="http://schemas.microsoft.com/office/drawing/2014/main" id="{7F0C1882-B7BD-48A1-BE20-9124B783DC1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500938" y="3296650"/>
            <a:ext cx="3417058" cy="3091371"/>
          </a:xfrm>
          <a:prstGeom prst="rect">
            <a:avLst/>
          </a:prstGeom>
          <a:ln>
            <a:solidFill>
              <a:srgbClr val="00B0F0"/>
            </a:solidFill>
          </a:ln>
        </p:spPr>
      </p:pic>
      <p:sp>
        <p:nvSpPr>
          <p:cNvPr id="10" name="Rectangle 9">
            <a:extLst>
              <a:ext uri="{FF2B5EF4-FFF2-40B4-BE49-F238E27FC236}">
                <a16:creationId xmlns:a16="http://schemas.microsoft.com/office/drawing/2014/main" id="{2A6D1A8C-5550-4B98-8F5F-73D128575C89}"/>
              </a:ext>
            </a:extLst>
          </p:cNvPr>
          <p:cNvSpPr/>
          <p:nvPr/>
        </p:nvSpPr>
        <p:spPr>
          <a:xfrm>
            <a:off x="2007704" y="4793456"/>
            <a:ext cx="154471" cy="11878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a:extLst>
              <a:ext uri="{FF2B5EF4-FFF2-40B4-BE49-F238E27FC236}">
                <a16:creationId xmlns:a16="http://schemas.microsoft.com/office/drawing/2014/main" id="{4CB63E7C-E61C-488D-BB88-B65E3D40A857}"/>
              </a:ext>
            </a:extLst>
          </p:cNvPr>
          <p:cNvCxnSpPr>
            <a:cxnSpLocks/>
          </p:cNvCxnSpPr>
          <p:nvPr/>
        </p:nvCxnSpPr>
        <p:spPr>
          <a:xfrm flipV="1">
            <a:off x="2162175" y="3296649"/>
            <a:ext cx="5338763" cy="1496807"/>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EC255EB9-A536-4822-B4FC-2FF286EC0E89}"/>
              </a:ext>
            </a:extLst>
          </p:cNvPr>
          <p:cNvCxnSpPr>
            <a:cxnSpLocks/>
          </p:cNvCxnSpPr>
          <p:nvPr/>
        </p:nvCxnSpPr>
        <p:spPr>
          <a:xfrm>
            <a:off x="2162175" y="4912242"/>
            <a:ext cx="5338763" cy="147577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884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5CE916F-7ED0-4227-A925-94A835503593}"/>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re 1">
            <a:extLst>
              <a:ext uri="{FF2B5EF4-FFF2-40B4-BE49-F238E27FC236}">
                <a16:creationId xmlns:a16="http://schemas.microsoft.com/office/drawing/2014/main" id="{51CD5C3F-90A9-41BE-A8A2-66AE082833E6}"/>
              </a:ext>
            </a:extLst>
          </p:cNvPr>
          <p:cNvSpPr txBox="1">
            <a:spLocks/>
          </p:cNvSpPr>
          <p:nvPr/>
        </p:nvSpPr>
        <p:spPr>
          <a:xfrm>
            <a:off x="0" y="2095499"/>
            <a:ext cx="12192000" cy="2667001"/>
          </a:xfrm>
          <a:prstGeom prst="rect">
            <a:avLst/>
          </a:prstGeom>
          <a:solidFill>
            <a:srgbClr val="080808">
              <a:alpha val="74118"/>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6000" dirty="0">
                <a:solidFill>
                  <a:schemeClr val="bg1"/>
                </a:solidFill>
              </a:rPr>
              <a:t>VRAI OU FAUX 3</a:t>
            </a:r>
          </a:p>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Il est possible de contrôler les éléments composants une image vectorielle avec du code informatique</a:t>
            </a:r>
          </a:p>
        </p:txBody>
      </p:sp>
      <p:sp>
        <p:nvSpPr>
          <p:cNvPr id="5" name="ZoneTexte 4">
            <a:extLst>
              <a:ext uri="{FF2B5EF4-FFF2-40B4-BE49-F238E27FC236}">
                <a16:creationId xmlns:a16="http://schemas.microsoft.com/office/drawing/2014/main" id="{8C77663B-BED6-4CC3-A263-970CB1C8EBB5}"/>
              </a:ext>
            </a:extLst>
          </p:cNvPr>
          <p:cNvSpPr txBox="1"/>
          <p:nvPr/>
        </p:nvSpPr>
        <p:spPr>
          <a:xfrm rot="21211911">
            <a:off x="5925356" y="4537125"/>
            <a:ext cx="5627077" cy="1195754"/>
          </a:xfrm>
          <a:prstGeom prst="rect">
            <a:avLst/>
          </a:prstGeom>
          <a:noFill/>
        </p:spPr>
        <p:txBody>
          <a:bodyPr wrap="square" rtlCol="0">
            <a:spAutoFit/>
          </a:bodyPr>
          <a:lstStyle/>
          <a:p>
            <a:pPr algn="ctr"/>
            <a:r>
              <a:rPr lang="fr-FR" sz="7200" b="1" dirty="0">
                <a:solidFill>
                  <a:srgbClr val="C00000"/>
                </a:solidFill>
                <a:latin typeface="Goudy Stout" panose="0202090407030B020401" pitchFamily="18" charset="0"/>
              </a:rPr>
              <a:t>VRAI</a:t>
            </a:r>
          </a:p>
        </p:txBody>
      </p:sp>
    </p:spTree>
    <p:extLst>
      <p:ext uri="{BB962C8B-B14F-4D97-AF65-F5344CB8AC3E}">
        <p14:creationId xmlns:p14="http://schemas.microsoft.com/office/powerpoint/2010/main" val="419539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5CE916F-7ED0-4227-A925-94A835503593}"/>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re 1">
            <a:extLst>
              <a:ext uri="{FF2B5EF4-FFF2-40B4-BE49-F238E27FC236}">
                <a16:creationId xmlns:a16="http://schemas.microsoft.com/office/drawing/2014/main" id="{51CD5C3F-90A9-41BE-A8A2-66AE082833E6}"/>
              </a:ext>
            </a:extLst>
          </p:cNvPr>
          <p:cNvSpPr txBox="1">
            <a:spLocks/>
          </p:cNvSpPr>
          <p:nvPr/>
        </p:nvSpPr>
        <p:spPr>
          <a:xfrm>
            <a:off x="0" y="2095499"/>
            <a:ext cx="12192000" cy="2667001"/>
          </a:xfrm>
          <a:prstGeom prst="rect">
            <a:avLst/>
          </a:prstGeom>
          <a:solidFill>
            <a:srgbClr val="080808">
              <a:alpha val="74118"/>
            </a:srgb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6000" dirty="0">
                <a:solidFill>
                  <a:schemeClr val="bg1"/>
                </a:solidFill>
              </a:rPr>
              <a:t>VRAI OU FAUX 4</a:t>
            </a:r>
          </a:p>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On ne peut pas tout réaliser en vectoriel. Il est ainsi impossible de reproduire une image de qualité photographique.</a:t>
            </a:r>
          </a:p>
        </p:txBody>
      </p:sp>
      <p:sp>
        <p:nvSpPr>
          <p:cNvPr id="5" name="ZoneTexte 4">
            <a:extLst>
              <a:ext uri="{FF2B5EF4-FFF2-40B4-BE49-F238E27FC236}">
                <a16:creationId xmlns:a16="http://schemas.microsoft.com/office/drawing/2014/main" id="{ADBE047E-CBB4-47D7-A9EB-D281595B7D51}"/>
              </a:ext>
            </a:extLst>
          </p:cNvPr>
          <p:cNvSpPr txBox="1"/>
          <p:nvPr/>
        </p:nvSpPr>
        <p:spPr>
          <a:xfrm rot="21211911">
            <a:off x="6614673" y="4353669"/>
            <a:ext cx="5627077" cy="1815882"/>
          </a:xfrm>
          <a:prstGeom prst="rect">
            <a:avLst/>
          </a:prstGeom>
          <a:noFill/>
        </p:spPr>
        <p:txBody>
          <a:bodyPr wrap="square" rtlCol="0">
            <a:spAutoFit/>
          </a:bodyPr>
          <a:lstStyle/>
          <a:p>
            <a:pPr algn="ctr"/>
            <a:r>
              <a:rPr lang="fr-FR" sz="4000" b="1" dirty="0">
                <a:solidFill>
                  <a:srgbClr val="C00000"/>
                </a:solidFill>
                <a:latin typeface="Goudy Stout" panose="0202090407030B020401" pitchFamily="18" charset="0"/>
              </a:rPr>
              <a:t>(plutôt)</a:t>
            </a:r>
          </a:p>
          <a:p>
            <a:pPr algn="ctr"/>
            <a:r>
              <a:rPr lang="fr-FR" sz="7200" b="1" dirty="0">
                <a:solidFill>
                  <a:srgbClr val="C00000"/>
                </a:solidFill>
                <a:latin typeface="Goudy Stout" panose="0202090407030B020401" pitchFamily="18" charset="0"/>
              </a:rPr>
              <a:t>FAUX</a:t>
            </a:r>
          </a:p>
        </p:txBody>
      </p:sp>
    </p:spTree>
    <p:extLst>
      <p:ext uri="{BB962C8B-B14F-4D97-AF65-F5344CB8AC3E}">
        <p14:creationId xmlns:p14="http://schemas.microsoft.com/office/powerpoint/2010/main" val="319041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1D025D-2858-4E73-9D72-7586C8285B8F}"/>
              </a:ext>
            </a:extLst>
          </p:cNvPr>
          <p:cNvSpPr>
            <a:spLocks noGrp="1"/>
          </p:cNvSpPr>
          <p:nvPr>
            <p:ph type="title"/>
          </p:nvPr>
        </p:nvSpPr>
        <p:spPr/>
        <p:txBody>
          <a:bodyPr/>
          <a:lstStyle/>
          <a:p>
            <a:endParaRPr lang="fr-FR"/>
          </a:p>
        </p:txBody>
      </p:sp>
      <p:pic>
        <p:nvPicPr>
          <p:cNvPr id="3" name="Image 2">
            <a:extLst>
              <a:ext uri="{FF2B5EF4-FFF2-40B4-BE49-F238E27FC236}">
                <a16:creationId xmlns:a16="http://schemas.microsoft.com/office/drawing/2014/main" id="{0968AD1F-6961-49DE-BEE9-C413885AC79E}"/>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0"/>
            <a:ext cx="12192000" cy="2981826"/>
          </a:xfrm>
          <a:prstGeom prst="rect">
            <a:avLst/>
          </a:prstGeom>
        </p:spPr>
      </p:pic>
      <p:sp>
        <p:nvSpPr>
          <p:cNvPr id="4" name="Titre 1">
            <a:extLst>
              <a:ext uri="{FF2B5EF4-FFF2-40B4-BE49-F238E27FC236}">
                <a16:creationId xmlns:a16="http://schemas.microsoft.com/office/drawing/2014/main" id="{36790399-225A-4B16-A4A5-15885C26545D}"/>
              </a:ext>
            </a:extLst>
          </p:cNvPr>
          <p:cNvSpPr txBox="1">
            <a:spLocks/>
          </p:cNvSpPr>
          <p:nvPr/>
        </p:nvSpPr>
        <p:spPr>
          <a:xfrm>
            <a:off x="0" y="308895"/>
            <a:ext cx="12192000" cy="2667001"/>
          </a:xfrm>
          <a:prstGeom prst="rect">
            <a:avLst/>
          </a:prstGeom>
          <a:solidFill>
            <a:srgbClr val="080808">
              <a:alpha val="74118"/>
            </a:srgb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6000" dirty="0">
                <a:solidFill>
                  <a:schemeClr val="bg1"/>
                </a:solidFill>
              </a:rPr>
              <a:t>VRAI OU FAUX 4</a:t>
            </a:r>
          </a:p>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On ne peut pas tout réaliser en vectoriel. Il est ainsi impossible de reproduire une image de qualité photographique.</a:t>
            </a:r>
          </a:p>
        </p:txBody>
      </p:sp>
      <p:sp>
        <p:nvSpPr>
          <p:cNvPr id="5" name="ZoneTexte 4">
            <a:extLst>
              <a:ext uri="{FF2B5EF4-FFF2-40B4-BE49-F238E27FC236}">
                <a16:creationId xmlns:a16="http://schemas.microsoft.com/office/drawing/2014/main" id="{9404AD2C-333C-4E45-9D47-BE8C359F70E5}"/>
              </a:ext>
            </a:extLst>
          </p:cNvPr>
          <p:cNvSpPr txBox="1"/>
          <p:nvPr/>
        </p:nvSpPr>
        <p:spPr>
          <a:xfrm>
            <a:off x="280376" y="6038171"/>
            <a:ext cx="11073423" cy="70788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Découvrez les œuvres de </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Bert </a:t>
            </a:r>
            <a:r>
              <a:rPr lang="fr-FR" sz="2000" b="1" dirty="0" err="1">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Monroy</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 : http://www.bertmonroy.com/damen/damen.html</a:t>
            </a:r>
          </a:p>
          <a:p>
            <a:r>
              <a:rPr lang="fr-FR" sz="20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(ici, il s'agit d'un panorama de la station de Damen à Chicago)</a:t>
            </a:r>
          </a:p>
        </p:txBody>
      </p:sp>
      <p:pic>
        <p:nvPicPr>
          <p:cNvPr id="7" name="Image 6">
            <a:extLst>
              <a:ext uri="{FF2B5EF4-FFF2-40B4-BE49-F238E27FC236}">
                <a16:creationId xmlns:a16="http://schemas.microsoft.com/office/drawing/2014/main" id="{F9D87675-0320-4F28-B367-3DCA91E6457F}"/>
              </a:ext>
            </a:extLst>
          </p:cNvPr>
          <p:cNvPicPr>
            <a:picLocks noChangeAspect="1"/>
          </p:cNvPicPr>
          <p:nvPr/>
        </p:nvPicPr>
        <p:blipFill>
          <a:blip r:embed="rId5"/>
          <a:stretch>
            <a:fillRect/>
          </a:stretch>
        </p:blipFill>
        <p:spPr>
          <a:xfrm>
            <a:off x="1693252" y="2965191"/>
            <a:ext cx="9086850" cy="3048000"/>
          </a:xfrm>
          <a:prstGeom prst="rect">
            <a:avLst/>
          </a:prstGeom>
        </p:spPr>
      </p:pic>
    </p:spTree>
    <p:extLst>
      <p:ext uri="{BB962C8B-B14F-4D97-AF65-F5344CB8AC3E}">
        <p14:creationId xmlns:p14="http://schemas.microsoft.com/office/powerpoint/2010/main" val="33698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re 46">
            <a:extLst>
              <a:ext uri="{FF2B5EF4-FFF2-40B4-BE49-F238E27FC236}">
                <a16:creationId xmlns:a16="http://schemas.microsoft.com/office/drawing/2014/main" id="{5BDF6C94-E654-4F69-8DE7-F3B6B208D820}"/>
              </a:ext>
            </a:extLst>
          </p:cNvPr>
          <p:cNvSpPr>
            <a:spLocks noGrp="1"/>
          </p:cNvSpPr>
          <p:nvPr>
            <p:ph type="title"/>
          </p:nvPr>
        </p:nvSpPr>
        <p:spPr/>
        <p:txBody>
          <a:bodyPr/>
          <a:lstStyle/>
          <a:p>
            <a:r>
              <a:rPr lang="fr-FR" dirty="0"/>
              <a:t>1. L'information : tout part d'une donnée</a:t>
            </a:r>
          </a:p>
        </p:txBody>
      </p:sp>
      <p:sp>
        <p:nvSpPr>
          <p:cNvPr id="55" name="Titre 3">
            <a:extLst>
              <a:ext uri="{FF2B5EF4-FFF2-40B4-BE49-F238E27FC236}">
                <a16:creationId xmlns:a16="http://schemas.microsoft.com/office/drawing/2014/main" id="{45149ACB-F6A1-42E4-8474-D7F7AB085CD5}"/>
              </a:ext>
            </a:extLst>
          </p:cNvPr>
          <p:cNvSpPr txBox="1">
            <a:spLocks/>
          </p:cNvSpPr>
          <p:nvPr/>
        </p:nvSpPr>
        <p:spPr>
          <a:xfrm>
            <a:off x="838199" y="1817689"/>
            <a:ext cx="5891635"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De la donnée à la connaissance</a:t>
            </a:r>
          </a:p>
        </p:txBody>
      </p:sp>
      <p:sp>
        <p:nvSpPr>
          <p:cNvPr id="23" name="ZoneTexte 22">
            <a:extLst>
              <a:ext uri="{FF2B5EF4-FFF2-40B4-BE49-F238E27FC236}">
                <a16:creationId xmlns:a16="http://schemas.microsoft.com/office/drawing/2014/main" id="{9FA4460F-3A7D-4C1F-B17E-5870A198FBCD}"/>
              </a:ext>
            </a:extLst>
          </p:cNvPr>
          <p:cNvSpPr txBox="1"/>
          <p:nvPr/>
        </p:nvSpPr>
        <p:spPr>
          <a:xfrm>
            <a:off x="1223208" y="2550459"/>
            <a:ext cx="4068320" cy="1200329"/>
          </a:xfrm>
          <a:prstGeom prst="rect">
            <a:avLst/>
          </a:prstGeom>
          <a:noFill/>
        </p:spPr>
        <p:txBody>
          <a:bodyPr wrap="square" rtlCol="0">
            <a:spAutoFit/>
          </a:bodyPr>
          <a:lstStyle/>
          <a:p>
            <a:r>
              <a:rPr lang="fr-FR" sz="2400" u="sng"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Donnée</a:t>
            </a:r>
            <a:r>
              <a:rPr lang="fr-FR" sz="2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 fait brut, représentation d'une réalité objective et observable</a:t>
            </a:r>
          </a:p>
        </p:txBody>
      </p:sp>
      <p:pic>
        <p:nvPicPr>
          <p:cNvPr id="71" name="Image 70">
            <a:extLst>
              <a:ext uri="{FF2B5EF4-FFF2-40B4-BE49-F238E27FC236}">
                <a16:creationId xmlns:a16="http://schemas.microsoft.com/office/drawing/2014/main" id="{09770A9E-B8D8-46B0-BBCF-904002142780}"/>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0" y="4755143"/>
            <a:ext cx="12192000" cy="2106511"/>
          </a:xfrm>
          <a:prstGeom prst="rect">
            <a:avLst/>
          </a:prstGeom>
        </p:spPr>
      </p:pic>
      <p:sp>
        <p:nvSpPr>
          <p:cNvPr id="72" name="Rectangle 71">
            <a:extLst>
              <a:ext uri="{FF2B5EF4-FFF2-40B4-BE49-F238E27FC236}">
                <a16:creationId xmlns:a16="http://schemas.microsoft.com/office/drawing/2014/main" id="{6A94B1AA-A488-4924-A16F-DEFA85399295}"/>
              </a:ext>
            </a:extLst>
          </p:cNvPr>
          <p:cNvSpPr/>
          <p:nvPr/>
        </p:nvSpPr>
        <p:spPr>
          <a:xfrm>
            <a:off x="984985" y="2291345"/>
            <a:ext cx="45719" cy="2106511"/>
          </a:xfrm>
          <a:prstGeom prst="rect">
            <a:avLst/>
          </a:prstGeom>
          <a:solidFill>
            <a:srgbClr val="F86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6919AC99-0DBE-4D12-AE60-3EC493D10357}"/>
              </a:ext>
            </a:extLst>
          </p:cNvPr>
          <p:cNvSpPr/>
          <p:nvPr/>
        </p:nvSpPr>
        <p:spPr>
          <a:xfrm>
            <a:off x="6790542" y="2411266"/>
            <a:ext cx="4416474" cy="1636078"/>
          </a:xfrm>
          <a:prstGeom prst="rect">
            <a:avLst/>
          </a:prstGeom>
          <a:solidFill>
            <a:schemeClr val="bg1"/>
          </a:solidFill>
          <a:ln>
            <a:solidFill>
              <a:srgbClr val="F868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5FD58761-A102-4D73-9B80-2D55EFEF5785}"/>
              </a:ext>
            </a:extLst>
          </p:cNvPr>
          <p:cNvSpPr txBox="1"/>
          <p:nvPr/>
        </p:nvSpPr>
        <p:spPr>
          <a:xfrm>
            <a:off x="7316567" y="2629141"/>
            <a:ext cx="3364425" cy="1200329"/>
          </a:xfrm>
          <a:prstGeom prst="rect">
            <a:avLst/>
          </a:prstGeom>
          <a:noFill/>
        </p:spPr>
        <p:txBody>
          <a:bodyPr wrap="square" rtlCol="0">
            <a:spAutoFit/>
          </a:bodyPr>
          <a:lstStyle/>
          <a:p>
            <a:r>
              <a:rPr lang="fr-FR" sz="720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Olympe</a:t>
            </a:r>
          </a:p>
        </p:txBody>
      </p:sp>
      <p:sp>
        <p:nvSpPr>
          <p:cNvPr id="19" name="ZoneTexte 18">
            <a:extLst>
              <a:ext uri="{FF2B5EF4-FFF2-40B4-BE49-F238E27FC236}">
                <a16:creationId xmlns:a16="http://schemas.microsoft.com/office/drawing/2014/main" id="{BE91F235-565E-4B63-AF9F-D14FFB4402EC}"/>
              </a:ext>
            </a:extLst>
          </p:cNvPr>
          <p:cNvSpPr txBox="1"/>
          <p:nvPr/>
        </p:nvSpPr>
        <p:spPr>
          <a:xfrm>
            <a:off x="6729834" y="2047957"/>
            <a:ext cx="4941874" cy="369332"/>
          </a:xfrm>
          <a:prstGeom prst="rect">
            <a:avLst/>
          </a:prstGeom>
          <a:noFill/>
        </p:spPr>
        <p:txBody>
          <a:bodyPr wrap="square">
            <a:spAutoFit/>
          </a:bodyPr>
          <a:lstStyle/>
          <a:p>
            <a:r>
              <a:rPr lang="fr-FR" sz="18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Un exemple de donnée textuelle :</a:t>
            </a:r>
          </a:p>
        </p:txBody>
      </p:sp>
    </p:spTree>
    <p:extLst>
      <p:ext uri="{BB962C8B-B14F-4D97-AF65-F5344CB8AC3E}">
        <p14:creationId xmlns:p14="http://schemas.microsoft.com/office/powerpoint/2010/main" val="3982846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5CE916F-7ED0-4227-A925-94A835503593}"/>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re 1">
            <a:extLst>
              <a:ext uri="{FF2B5EF4-FFF2-40B4-BE49-F238E27FC236}">
                <a16:creationId xmlns:a16="http://schemas.microsoft.com/office/drawing/2014/main" id="{51CD5C3F-90A9-41BE-A8A2-66AE082833E6}"/>
              </a:ext>
            </a:extLst>
          </p:cNvPr>
          <p:cNvSpPr txBox="1">
            <a:spLocks/>
          </p:cNvSpPr>
          <p:nvPr/>
        </p:nvSpPr>
        <p:spPr>
          <a:xfrm>
            <a:off x="0" y="2095499"/>
            <a:ext cx="12192000" cy="2667001"/>
          </a:xfrm>
          <a:prstGeom prst="rect">
            <a:avLst/>
          </a:prstGeom>
          <a:solidFill>
            <a:srgbClr val="080808">
              <a:alpha val="74118"/>
            </a:srgb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6000" dirty="0">
                <a:solidFill>
                  <a:schemeClr val="bg1"/>
                </a:solidFill>
              </a:rPr>
              <a:t>VRAI OU FAUX 5</a:t>
            </a:r>
          </a:p>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Si je veux imprimer en très haute qualité, il est préférable d'utiliser un maximum de ressources vectorielles (polices, images, etc.)</a:t>
            </a:r>
          </a:p>
        </p:txBody>
      </p:sp>
      <p:sp>
        <p:nvSpPr>
          <p:cNvPr id="5" name="ZoneTexte 4">
            <a:extLst>
              <a:ext uri="{FF2B5EF4-FFF2-40B4-BE49-F238E27FC236}">
                <a16:creationId xmlns:a16="http://schemas.microsoft.com/office/drawing/2014/main" id="{4835185C-7503-4268-A6F9-F6D6DD77E1FD}"/>
              </a:ext>
            </a:extLst>
          </p:cNvPr>
          <p:cNvSpPr txBox="1"/>
          <p:nvPr/>
        </p:nvSpPr>
        <p:spPr>
          <a:xfrm rot="21211911">
            <a:off x="5925356" y="4537125"/>
            <a:ext cx="5627077" cy="1195754"/>
          </a:xfrm>
          <a:prstGeom prst="rect">
            <a:avLst/>
          </a:prstGeom>
          <a:noFill/>
        </p:spPr>
        <p:txBody>
          <a:bodyPr wrap="square" rtlCol="0">
            <a:spAutoFit/>
          </a:bodyPr>
          <a:lstStyle/>
          <a:p>
            <a:pPr algn="ctr"/>
            <a:r>
              <a:rPr lang="fr-FR" sz="7200" b="1" dirty="0">
                <a:solidFill>
                  <a:srgbClr val="C00000"/>
                </a:solidFill>
                <a:latin typeface="Goudy Stout" panose="0202090407030B020401" pitchFamily="18" charset="0"/>
              </a:rPr>
              <a:t>VRAI</a:t>
            </a:r>
          </a:p>
        </p:txBody>
      </p:sp>
    </p:spTree>
    <p:extLst>
      <p:ext uri="{BB962C8B-B14F-4D97-AF65-F5344CB8AC3E}">
        <p14:creationId xmlns:p14="http://schemas.microsoft.com/office/powerpoint/2010/main" val="168416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E70CD0B-2E54-40F8-8010-3791DE6FBAEF}"/>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dirty="0"/>
              <a:t>3. Des données au </a:t>
            </a:r>
            <a:r>
              <a:rPr lang="fr-FR" dirty="0" err="1"/>
              <a:t>Deep</a:t>
            </a:r>
            <a:r>
              <a:rPr lang="fr-FR" dirty="0"/>
              <a:t> Learning</a:t>
            </a:r>
          </a:p>
        </p:txBody>
      </p:sp>
      <p:pic>
        <p:nvPicPr>
          <p:cNvPr id="4" name="Média en ligne 3" title="Le deep learning">
            <a:hlinkClick r:id="" action="ppaction://media"/>
            <a:extLst>
              <a:ext uri="{FF2B5EF4-FFF2-40B4-BE49-F238E27FC236}">
                <a16:creationId xmlns:a16="http://schemas.microsoft.com/office/drawing/2014/main" id="{83A15C99-3ECF-4D75-8569-63C78B9A97B5}"/>
              </a:ext>
            </a:extLst>
          </p:cNvPr>
          <p:cNvPicPr>
            <a:picLocks noRot="1" noChangeAspect="1"/>
          </p:cNvPicPr>
          <p:nvPr>
            <a:videoFile r:link="rId1"/>
          </p:nvPr>
        </p:nvPicPr>
        <p:blipFill>
          <a:blip r:embed="rId3"/>
          <a:stretch>
            <a:fillRect/>
          </a:stretch>
        </p:blipFill>
        <p:spPr>
          <a:xfrm>
            <a:off x="1843467" y="1709738"/>
            <a:ext cx="8505066" cy="4805362"/>
          </a:xfrm>
          <a:prstGeom prst="rect">
            <a:avLst/>
          </a:prstGeom>
        </p:spPr>
      </p:pic>
    </p:spTree>
    <p:extLst>
      <p:ext uri="{BB962C8B-B14F-4D97-AF65-F5344CB8AC3E}">
        <p14:creationId xmlns:p14="http://schemas.microsoft.com/office/powerpoint/2010/main" val="277844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62290AF-EE55-4DE1-BAF2-0F323364CC01}"/>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 y="0"/>
            <a:ext cx="12192000" cy="6858000"/>
          </a:xfrm>
          <a:prstGeom prst="rect">
            <a:avLst/>
          </a:prstGeom>
        </p:spPr>
      </p:pic>
      <p:sp>
        <p:nvSpPr>
          <p:cNvPr id="12" name="Titre 1">
            <a:extLst>
              <a:ext uri="{FF2B5EF4-FFF2-40B4-BE49-F238E27FC236}">
                <a16:creationId xmlns:a16="http://schemas.microsoft.com/office/drawing/2014/main" id="{F5554CE7-CDE4-4A46-B6E2-5F31F6AD3D24}"/>
              </a:ext>
            </a:extLst>
          </p:cNvPr>
          <p:cNvSpPr txBox="1">
            <a:spLocks/>
          </p:cNvSpPr>
          <p:nvPr/>
        </p:nvSpPr>
        <p:spPr>
          <a:xfrm>
            <a:off x="0" y="0"/>
            <a:ext cx="12192000" cy="6857999"/>
          </a:xfrm>
          <a:prstGeom prst="rect">
            <a:avLst/>
          </a:prstGeom>
          <a:solidFill>
            <a:srgbClr val="080808">
              <a:alpha val="74118"/>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6000" dirty="0">
                <a:solidFill>
                  <a:schemeClr val="bg1"/>
                </a:solidFill>
              </a:rPr>
              <a:t>À vous de jouer</a:t>
            </a:r>
          </a:p>
          <a:p>
            <a:pPr algn="ctr"/>
            <a:r>
              <a:rPr lang="fr-FR" dirty="0">
                <a:solidFill>
                  <a:schemeClr val="bg1"/>
                </a:solidFill>
              </a:rPr>
              <a:t>Comment alimentez-vous les algorithmes de </a:t>
            </a:r>
            <a:r>
              <a:rPr lang="fr-FR" dirty="0" err="1">
                <a:solidFill>
                  <a:schemeClr val="bg1"/>
                </a:solidFill>
              </a:rPr>
              <a:t>deep</a:t>
            </a:r>
            <a:r>
              <a:rPr lang="fr-FR" dirty="0">
                <a:solidFill>
                  <a:schemeClr val="bg1"/>
                </a:solidFill>
              </a:rPr>
              <a:t> </a:t>
            </a:r>
            <a:r>
              <a:rPr lang="fr-FR" dirty="0" err="1">
                <a:solidFill>
                  <a:schemeClr val="bg1"/>
                </a:solidFill>
              </a:rPr>
              <a:t>learning</a:t>
            </a:r>
            <a:r>
              <a:rPr lang="fr-FR" dirty="0">
                <a:solidFill>
                  <a:schemeClr val="bg1"/>
                </a:solidFill>
              </a:rPr>
              <a:t> ?</a:t>
            </a:r>
          </a:p>
          <a:p>
            <a:pPr algn="ctr"/>
            <a:endParaRPr lang="fr-FR" dirty="0">
              <a:solidFill>
                <a:schemeClr val="bg1"/>
              </a:solidFill>
            </a:endParaRPr>
          </a:p>
        </p:txBody>
      </p:sp>
      <p:sp>
        <p:nvSpPr>
          <p:cNvPr id="13" name="ZoneTexte 12">
            <a:hlinkClick r:id="rId4"/>
            <a:extLst>
              <a:ext uri="{FF2B5EF4-FFF2-40B4-BE49-F238E27FC236}">
                <a16:creationId xmlns:a16="http://schemas.microsoft.com/office/drawing/2014/main" id="{D7EC5F46-0808-4B59-AEDD-F4F4EE5F64B5}"/>
              </a:ext>
            </a:extLst>
          </p:cNvPr>
          <p:cNvSpPr txBox="1"/>
          <p:nvPr/>
        </p:nvSpPr>
        <p:spPr>
          <a:xfrm>
            <a:off x="0" y="4194349"/>
            <a:ext cx="12192000" cy="369332"/>
          </a:xfrm>
          <a:prstGeom prst="rect">
            <a:avLst/>
          </a:prstGeom>
          <a:noFill/>
        </p:spPr>
        <p:txBody>
          <a:bodyPr wrap="square" rtlCol="0">
            <a:spAutoFit/>
          </a:bodyPr>
          <a:lstStyle/>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https://www.wooclap.com/ZYHIPL</a:t>
            </a:r>
            <a:endPar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272052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410A4C-F911-4559-9E37-4DD492388B65}"/>
              </a:ext>
            </a:extLst>
          </p:cNvPr>
          <p:cNvSpPr>
            <a:spLocks noGrp="1"/>
          </p:cNvSpPr>
          <p:nvPr>
            <p:ph type="title"/>
          </p:nvPr>
        </p:nvSpPr>
        <p:spPr/>
        <p:txBody>
          <a:bodyPr/>
          <a:lstStyle/>
          <a:p>
            <a:r>
              <a:rPr lang="fr-FR" dirty="0"/>
              <a:t>3. Des données au </a:t>
            </a:r>
            <a:r>
              <a:rPr lang="fr-FR" dirty="0" err="1"/>
              <a:t>Deep</a:t>
            </a:r>
            <a:r>
              <a:rPr lang="fr-FR" dirty="0"/>
              <a:t> Learning</a:t>
            </a:r>
          </a:p>
        </p:txBody>
      </p:sp>
      <p:pic>
        <p:nvPicPr>
          <p:cNvPr id="4" name="Image 3">
            <a:extLst>
              <a:ext uri="{FF2B5EF4-FFF2-40B4-BE49-F238E27FC236}">
                <a16:creationId xmlns:a16="http://schemas.microsoft.com/office/drawing/2014/main" id="{06F06691-851C-4579-AE88-D05D4A7336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899944"/>
            <a:ext cx="6229350" cy="4310356"/>
          </a:xfrm>
          <a:prstGeom prst="rect">
            <a:avLst/>
          </a:prstGeom>
        </p:spPr>
      </p:pic>
      <p:pic>
        <p:nvPicPr>
          <p:cNvPr id="6" name="Image 5">
            <a:extLst>
              <a:ext uri="{FF2B5EF4-FFF2-40B4-BE49-F238E27FC236}">
                <a16:creationId xmlns:a16="http://schemas.microsoft.com/office/drawing/2014/main" id="{69D0B254-B5DD-4E7B-A022-B6595C4096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0887" y="2047875"/>
            <a:ext cx="4869964" cy="2976563"/>
          </a:xfrm>
          <a:prstGeom prst="rect">
            <a:avLst/>
          </a:prstGeom>
        </p:spPr>
      </p:pic>
      <p:pic>
        <p:nvPicPr>
          <p:cNvPr id="8" name="Image 7">
            <a:extLst>
              <a:ext uri="{FF2B5EF4-FFF2-40B4-BE49-F238E27FC236}">
                <a16:creationId xmlns:a16="http://schemas.microsoft.com/office/drawing/2014/main" id="{F0C95373-A99E-49F1-9CFD-C0AEB1A414B8}"/>
              </a:ext>
            </a:extLst>
          </p:cNvPr>
          <p:cNvPicPr>
            <a:picLocks noChangeAspect="1"/>
          </p:cNvPicPr>
          <p:nvPr/>
        </p:nvPicPr>
        <p:blipFill>
          <a:blip r:embed="rId5"/>
          <a:stretch>
            <a:fillRect/>
          </a:stretch>
        </p:blipFill>
        <p:spPr>
          <a:xfrm>
            <a:off x="9039225" y="1333500"/>
            <a:ext cx="2543175" cy="714375"/>
          </a:xfrm>
          <a:prstGeom prst="rect">
            <a:avLst/>
          </a:prstGeom>
        </p:spPr>
      </p:pic>
      <p:pic>
        <p:nvPicPr>
          <p:cNvPr id="10" name="Image 9">
            <a:extLst>
              <a:ext uri="{FF2B5EF4-FFF2-40B4-BE49-F238E27FC236}">
                <a16:creationId xmlns:a16="http://schemas.microsoft.com/office/drawing/2014/main" id="{B1276DFD-0E53-444E-84D2-7B2FF68BECD1}"/>
              </a:ext>
            </a:extLst>
          </p:cNvPr>
          <p:cNvPicPr>
            <a:picLocks noChangeAspect="1"/>
          </p:cNvPicPr>
          <p:nvPr/>
        </p:nvPicPr>
        <p:blipFill>
          <a:blip r:embed="rId6"/>
          <a:stretch>
            <a:fillRect/>
          </a:stretch>
        </p:blipFill>
        <p:spPr>
          <a:xfrm>
            <a:off x="6062662" y="5085763"/>
            <a:ext cx="5762625" cy="1333500"/>
          </a:xfrm>
          <a:prstGeom prst="rect">
            <a:avLst/>
          </a:prstGeom>
        </p:spPr>
      </p:pic>
      <p:pic>
        <p:nvPicPr>
          <p:cNvPr id="12" name="Image 11">
            <a:extLst>
              <a:ext uri="{FF2B5EF4-FFF2-40B4-BE49-F238E27FC236}">
                <a16:creationId xmlns:a16="http://schemas.microsoft.com/office/drawing/2014/main" id="{A6D8BD83-6A21-4C19-953A-3C5D6335AB6E}"/>
              </a:ext>
            </a:extLst>
          </p:cNvPr>
          <p:cNvPicPr>
            <a:picLocks noChangeAspect="1"/>
          </p:cNvPicPr>
          <p:nvPr/>
        </p:nvPicPr>
        <p:blipFill>
          <a:blip r:embed="rId7"/>
          <a:stretch>
            <a:fillRect/>
          </a:stretch>
        </p:blipFill>
        <p:spPr>
          <a:xfrm>
            <a:off x="347663" y="4083050"/>
            <a:ext cx="2371725" cy="2409825"/>
          </a:xfrm>
          <a:prstGeom prst="rect">
            <a:avLst/>
          </a:prstGeom>
        </p:spPr>
      </p:pic>
      <p:pic>
        <p:nvPicPr>
          <p:cNvPr id="14" name="Image 13">
            <a:extLst>
              <a:ext uri="{FF2B5EF4-FFF2-40B4-BE49-F238E27FC236}">
                <a16:creationId xmlns:a16="http://schemas.microsoft.com/office/drawing/2014/main" id="{5E1C4B97-C553-474E-9138-C576E239E3DF}"/>
              </a:ext>
            </a:extLst>
          </p:cNvPr>
          <p:cNvPicPr>
            <a:picLocks noChangeAspect="1"/>
          </p:cNvPicPr>
          <p:nvPr/>
        </p:nvPicPr>
        <p:blipFill>
          <a:blip r:embed="rId8"/>
          <a:stretch>
            <a:fillRect/>
          </a:stretch>
        </p:blipFill>
        <p:spPr>
          <a:xfrm>
            <a:off x="607219" y="1639888"/>
            <a:ext cx="7124700" cy="495300"/>
          </a:xfrm>
          <a:prstGeom prst="rect">
            <a:avLst/>
          </a:prstGeom>
        </p:spPr>
      </p:pic>
      <p:pic>
        <p:nvPicPr>
          <p:cNvPr id="16" name="Image 15">
            <a:extLst>
              <a:ext uri="{FF2B5EF4-FFF2-40B4-BE49-F238E27FC236}">
                <a16:creationId xmlns:a16="http://schemas.microsoft.com/office/drawing/2014/main" id="{EE3EA881-69CC-4FFF-97AE-63C78E278238}"/>
              </a:ext>
            </a:extLst>
          </p:cNvPr>
          <p:cNvPicPr>
            <a:picLocks noChangeAspect="1"/>
          </p:cNvPicPr>
          <p:nvPr/>
        </p:nvPicPr>
        <p:blipFill>
          <a:blip r:embed="rId9"/>
          <a:stretch>
            <a:fillRect/>
          </a:stretch>
        </p:blipFill>
        <p:spPr>
          <a:xfrm>
            <a:off x="347663" y="2619375"/>
            <a:ext cx="2009775" cy="1181100"/>
          </a:xfrm>
          <a:prstGeom prst="rect">
            <a:avLst/>
          </a:prstGeom>
        </p:spPr>
      </p:pic>
      <p:pic>
        <p:nvPicPr>
          <p:cNvPr id="18" name="Image 17">
            <a:extLst>
              <a:ext uri="{FF2B5EF4-FFF2-40B4-BE49-F238E27FC236}">
                <a16:creationId xmlns:a16="http://schemas.microsoft.com/office/drawing/2014/main" id="{E2FE743F-928B-436C-B1D7-8C5FCB85291E}"/>
              </a:ext>
            </a:extLst>
          </p:cNvPr>
          <p:cNvPicPr>
            <a:picLocks noChangeAspect="1"/>
          </p:cNvPicPr>
          <p:nvPr/>
        </p:nvPicPr>
        <p:blipFill>
          <a:blip r:embed="rId10"/>
          <a:stretch>
            <a:fillRect/>
          </a:stretch>
        </p:blipFill>
        <p:spPr>
          <a:xfrm>
            <a:off x="3687519" y="2097088"/>
            <a:ext cx="5848350" cy="1609725"/>
          </a:xfrm>
          <a:prstGeom prst="rect">
            <a:avLst/>
          </a:prstGeom>
        </p:spPr>
      </p:pic>
      <p:pic>
        <p:nvPicPr>
          <p:cNvPr id="20" name="Image 19">
            <a:extLst>
              <a:ext uri="{FF2B5EF4-FFF2-40B4-BE49-F238E27FC236}">
                <a16:creationId xmlns:a16="http://schemas.microsoft.com/office/drawing/2014/main" id="{3445C840-6EC6-4452-8CC6-F87C44D8EA8A}"/>
              </a:ext>
            </a:extLst>
          </p:cNvPr>
          <p:cNvPicPr>
            <a:picLocks noChangeAspect="1"/>
          </p:cNvPicPr>
          <p:nvPr/>
        </p:nvPicPr>
        <p:blipFill>
          <a:blip r:embed="rId11"/>
          <a:stretch>
            <a:fillRect/>
          </a:stretch>
        </p:blipFill>
        <p:spPr>
          <a:xfrm>
            <a:off x="5405437" y="1581857"/>
            <a:ext cx="3390900" cy="933450"/>
          </a:xfrm>
          <a:prstGeom prst="rect">
            <a:avLst/>
          </a:prstGeom>
        </p:spPr>
      </p:pic>
      <p:pic>
        <p:nvPicPr>
          <p:cNvPr id="22" name="Image 21">
            <a:extLst>
              <a:ext uri="{FF2B5EF4-FFF2-40B4-BE49-F238E27FC236}">
                <a16:creationId xmlns:a16="http://schemas.microsoft.com/office/drawing/2014/main" id="{57A437B1-1658-4351-A1E0-417F3D32A64E}"/>
              </a:ext>
            </a:extLst>
          </p:cNvPr>
          <p:cNvPicPr>
            <a:picLocks noChangeAspect="1"/>
          </p:cNvPicPr>
          <p:nvPr/>
        </p:nvPicPr>
        <p:blipFill>
          <a:blip r:embed="rId12"/>
          <a:stretch>
            <a:fillRect/>
          </a:stretch>
        </p:blipFill>
        <p:spPr>
          <a:xfrm>
            <a:off x="3055144" y="5717881"/>
            <a:ext cx="2876550" cy="752475"/>
          </a:xfrm>
          <a:prstGeom prst="rect">
            <a:avLst/>
          </a:prstGeom>
        </p:spPr>
      </p:pic>
      <p:pic>
        <p:nvPicPr>
          <p:cNvPr id="24" name="Image 23">
            <a:extLst>
              <a:ext uri="{FF2B5EF4-FFF2-40B4-BE49-F238E27FC236}">
                <a16:creationId xmlns:a16="http://schemas.microsoft.com/office/drawing/2014/main" id="{48B29CC8-2587-48B4-9C88-467FCD7242CA}"/>
              </a:ext>
            </a:extLst>
          </p:cNvPr>
          <p:cNvPicPr>
            <a:picLocks noChangeAspect="1"/>
          </p:cNvPicPr>
          <p:nvPr/>
        </p:nvPicPr>
        <p:blipFill>
          <a:blip r:embed="rId13"/>
          <a:stretch>
            <a:fillRect/>
          </a:stretch>
        </p:blipFill>
        <p:spPr>
          <a:xfrm>
            <a:off x="3806582" y="2265069"/>
            <a:ext cx="3981450" cy="3019425"/>
          </a:xfrm>
          <a:prstGeom prst="rect">
            <a:avLst/>
          </a:prstGeom>
        </p:spPr>
      </p:pic>
      <p:pic>
        <p:nvPicPr>
          <p:cNvPr id="26" name="Image 25">
            <a:extLst>
              <a:ext uri="{FF2B5EF4-FFF2-40B4-BE49-F238E27FC236}">
                <a16:creationId xmlns:a16="http://schemas.microsoft.com/office/drawing/2014/main" id="{8C5868D7-25CC-42A0-A164-B5ED681B488A}"/>
              </a:ext>
            </a:extLst>
          </p:cNvPr>
          <p:cNvPicPr>
            <a:picLocks noChangeAspect="1"/>
          </p:cNvPicPr>
          <p:nvPr/>
        </p:nvPicPr>
        <p:blipFill>
          <a:blip r:embed="rId14"/>
          <a:stretch>
            <a:fillRect/>
          </a:stretch>
        </p:blipFill>
        <p:spPr>
          <a:xfrm>
            <a:off x="7911856" y="1981201"/>
            <a:ext cx="4010025" cy="2838450"/>
          </a:xfrm>
          <a:prstGeom prst="rect">
            <a:avLst/>
          </a:prstGeom>
        </p:spPr>
      </p:pic>
      <p:pic>
        <p:nvPicPr>
          <p:cNvPr id="28" name="Image 27">
            <a:extLst>
              <a:ext uri="{FF2B5EF4-FFF2-40B4-BE49-F238E27FC236}">
                <a16:creationId xmlns:a16="http://schemas.microsoft.com/office/drawing/2014/main" id="{923CB17B-6FBC-43BB-8472-9CBFA6C6DEBE}"/>
              </a:ext>
            </a:extLst>
          </p:cNvPr>
          <p:cNvPicPr>
            <a:picLocks noChangeAspect="1"/>
          </p:cNvPicPr>
          <p:nvPr/>
        </p:nvPicPr>
        <p:blipFill>
          <a:blip r:embed="rId15"/>
          <a:stretch>
            <a:fillRect/>
          </a:stretch>
        </p:blipFill>
        <p:spPr>
          <a:xfrm>
            <a:off x="937176" y="2139069"/>
            <a:ext cx="6772275" cy="752475"/>
          </a:xfrm>
          <a:prstGeom prst="rect">
            <a:avLst/>
          </a:prstGeom>
        </p:spPr>
      </p:pic>
    </p:spTree>
    <p:extLst>
      <p:ext uri="{BB962C8B-B14F-4D97-AF65-F5344CB8AC3E}">
        <p14:creationId xmlns:p14="http://schemas.microsoft.com/office/powerpoint/2010/main" val="139429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CD61CAE6-8280-415D-927D-086A8048EBF0}"/>
              </a:ext>
            </a:extLst>
          </p:cNvPr>
          <p:cNvSpPr txBox="1"/>
          <p:nvPr/>
        </p:nvSpPr>
        <p:spPr>
          <a:xfrm>
            <a:off x="0" y="3759632"/>
            <a:ext cx="12192000" cy="1200329"/>
          </a:xfrm>
          <a:prstGeom prst="rect">
            <a:avLst/>
          </a:prstGeom>
          <a:noFill/>
        </p:spPr>
        <p:txBody>
          <a:bodyPr wrap="square" rtlCol="0">
            <a:spAutoFit/>
          </a:bodyPr>
          <a:lstStyle/>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Créez un média interactif à l’aide de l’outil ThingLink.</a:t>
            </a:r>
          </a:p>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Le média doit présenter plusieurs composants d’une carte mère (images fournies)</a:t>
            </a:r>
          </a:p>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Plus d’informations sur les attentes et le rendu dans l’énoncé (voir sur Moodle)</a:t>
            </a:r>
          </a:p>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p>
        </p:txBody>
      </p:sp>
      <p:pic>
        <p:nvPicPr>
          <p:cNvPr id="5" name="Image 4">
            <a:extLst>
              <a:ext uri="{FF2B5EF4-FFF2-40B4-BE49-F238E27FC236}">
                <a16:creationId xmlns:a16="http://schemas.microsoft.com/office/drawing/2014/main" id="{01F3AD99-F2DD-4D4A-BF67-0759B6FABE78}"/>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910590" y="0"/>
            <a:ext cx="10287000" cy="6858000"/>
          </a:xfrm>
          <a:prstGeom prst="rect">
            <a:avLst/>
          </a:prstGeom>
        </p:spPr>
      </p:pic>
      <p:sp>
        <p:nvSpPr>
          <p:cNvPr id="10" name="Titre 1">
            <a:extLst>
              <a:ext uri="{FF2B5EF4-FFF2-40B4-BE49-F238E27FC236}">
                <a16:creationId xmlns:a16="http://schemas.microsoft.com/office/drawing/2014/main" id="{87E1945B-020E-4FFD-919F-EC09F6CA18CA}"/>
              </a:ext>
            </a:extLst>
          </p:cNvPr>
          <p:cNvSpPr txBox="1">
            <a:spLocks/>
          </p:cNvSpPr>
          <p:nvPr/>
        </p:nvSpPr>
        <p:spPr>
          <a:xfrm>
            <a:off x="0" y="0"/>
            <a:ext cx="12192000" cy="6857999"/>
          </a:xfrm>
          <a:prstGeom prst="rect">
            <a:avLst/>
          </a:prstGeom>
          <a:solidFill>
            <a:srgbClr val="080808">
              <a:alpha val="74118"/>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9600" dirty="0">
                <a:solidFill>
                  <a:schemeClr val="bg1"/>
                </a:solidFill>
              </a:rPr>
              <a:t>À vous de jouer</a:t>
            </a:r>
          </a:p>
          <a:p>
            <a:pPr algn="ctr"/>
            <a:r>
              <a:rPr lang="fr-FR" sz="4400" dirty="0">
                <a:solidFill>
                  <a:schemeClr val="bg1"/>
                </a:solidFill>
              </a:rPr>
              <a:t>Rendez-vous sur l'énoncé de l'exercice du TD2</a:t>
            </a:r>
          </a:p>
        </p:txBody>
      </p:sp>
    </p:spTree>
    <p:extLst>
      <p:ext uri="{BB962C8B-B14F-4D97-AF65-F5344CB8AC3E}">
        <p14:creationId xmlns:p14="http://schemas.microsoft.com/office/powerpoint/2010/main" val="2020203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E29F26F-3BC5-4FE7-A50C-BF9908AFB87D}"/>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12" name="Titre 1">
            <a:extLst>
              <a:ext uri="{FF2B5EF4-FFF2-40B4-BE49-F238E27FC236}">
                <a16:creationId xmlns:a16="http://schemas.microsoft.com/office/drawing/2014/main" id="{F5554CE7-CDE4-4A46-B6E2-5F31F6AD3D24}"/>
              </a:ext>
            </a:extLst>
          </p:cNvPr>
          <p:cNvSpPr txBox="1">
            <a:spLocks/>
          </p:cNvSpPr>
          <p:nvPr/>
        </p:nvSpPr>
        <p:spPr>
          <a:xfrm>
            <a:off x="-1" y="0"/>
            <a:ext cx="12192000" cy="6857999"/>
          </a:xfrm>
          <a:prstGeom prst="rect">
            <a:avLst/>
          </a:prstGeom>
          <a:solidFill>
            <a:srgbClr val="080808">
              <a:alpha val="74118"/>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fr-FR" sz="6000" dirty="0">
                <a:solidFill>
                  <a:schemeClr val="bg1"/>
                </a:solidFill>
              </a:rPr>
              <a:t>À vous de jouer</a:t>
            </a:r>
          </a:p>
          <a:p>
            <a:pPr algn="ctr"/>
            <a:r>
              <a:rPr lang="fr-FR" dirty="0">
                <a:solidFill>
                  <a:schemeClr val="bg1"/>
                </a:solidFill>
              </a:rPr>
              <a:t>Que vous évoque la donnée "Olympe" ?</a:t>
            </a:r>
            <a:br>
              <a:rPr lang="fr-FR" dirty="0">
                <a:solidFill>
                  <a:schemeClr val="bg1"/>
                </a:solidFill>
              </a:rPr>
            </a:br>
            <a:endParaRPr lang="fr-FR" dirty="0">
              <a:solidFill>
                <a:schemeClr val="bg1"/>
              </a:solidFill>
            </a:endParaRPr>
          </a:p>
        </p:txBody>
      </p:sp>
      <p:sp>
        <p:nvSpPr>
          <p:cNvPr id="13" name="ZoneTexte 12">
            <a:extLst>
              <a:ext uri="{FF2B5EF4-FFF2-40B4-BE49-F238E27FC236}">
                <a16:creationId xmlns:a16="http://schemas.microsoft.com/office/drawing/2014/main" id="{D7EC5F46-0808-4B59-AEDD-F4F4EE5F64B5}"/>
              </a:ext>
            </a:extLst>
          </p:cNvPr>
          <p:cNvSpPr txBox="1"/>
          <p:nvPr/>
        </p:nvSpPr>
        <p:spPr>
          <a:xfrm>
            <a:off x="0" y="4194349"/>
            <a:ext cx="12192000" cy="369332"/>
          </a:xfrm>
          <a:prstGeom prst="rect">
            <a:avLst/>
          </a:prstGeom>
          <a:noFill/>
        </p:spPr>
        <p:txBody>
          <a:bodyPr wrap="square" rtlCol="0">
            <a:spAutoFit/>
          </a:bodyPr>
          <a:lstStyle/>
          <a:p>
            <a:pPr algn="ctr"/>
            <a:r>
              <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https://www.wooclap.com/NKYHSR</a:t>
            </a:r>
            <a:endParaRPr lang="fr-FR"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47230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FE4EB6-11AE-4418-91FD-88AC67D05344}"/>
              </a:ext>
            </a:extLst>
          </p:cNvPr>
          <p:cNvSpPr>
            <a:spLocks noGrp="1"/>
          </p:cNvSpPr>
          <p:nvPr>
            <p:ph type="title"/>
          </p:nvPr>
        </p:nvSpPr>
        <p:spPr>
          <a:xfrm>
            <a:off x="838200" y="365125"/>
            <a:ext cx="10290750" cy="1325563"/>
          </a:xfrm>
        </p:spPr>
        <p:txBody>
          <a:bodyPr/>
          <a:lstStyle/>
          <a:p>
            <a:r>
              <a:rPr lang="fr-FR" dirty="0"/>
              <a:t>1. De la donnée à l'information</a:t>
            </a:r>
          </a:p>
        </p:txBody>
      </p:sp>
      <p:pic>
        <p:nvPicPr>
          <p:cNvPr id="6" name="Image 5">
            <a:extLst>
              <a:ext uri="{FF2B5EF4-FFF2-40B4-BE49-F238E27FC236}">
                <a16:creationId xmlns:a16="http://schemas.microsoft.com/office/drawing/2014/main" id="{7AB34FFD-28F5-41D0-8E8D-06EA5D144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051" y="2268267"/>
            <a:ext cx="1933767" cy="2257899"/>
          </a:xfrm>
          <a:prstGeom prst="rect">
            <a:avLst/>
          </a:prstGeom>
          <a:ln>
            <a:solidFill>
              <a:srgbClr val="868686"/>
            </a:solidFill>
          </a:ln>
        </p:spPr>
      </p:pic>
      <p:pic>
        <p:nvPicPr>
          <p:cNvPr id="12" name="Image 11">
            <a:extLst>
              <a:ext uri="{FF2B5EF4-FFF2-40B4-BE49-F238E27FC236}">
                <a16:creationId xmlns:a16="http://schemas.microsoft.com/office/drawing/2014/main" id="{53DCBF7B-6D5D-4D7B-8462-30E42BE1D8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1"/>
          <a:stretch/>
        </p:blipFill>
        <p:spPr>
          <a:xfrm>
            <a:off x="3777300" y="2268267"/>
            <a:ext cx="1923151" cy="2257899"/>
          </a:xfrm>
          <a:prstGeom prst="rect">
            <a:avLst/>
          </a:prstGeom>
          <a:ln>
            <a:solidFill>
              <a:srgbClr val="868686"/>
            </a:solidFill>
          </a:ln>
        </p:spPr>
      </p:pic>
      <p:pic>
        <p:nvPicPr>
          <p:cNvPr id="14" name="Image 13">
            <a:extLst>
              <a:ext uri="{FF2B5EF4-FFF2-40B4-BE49-F238E27FC236}">
                <a16:creationId xmlns:a16="http://schemas.microsoft.com/office/drawing/2014/main" id="{927C5CEE-C77F-462D-9156-37D4C0EEDC8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80933" y="2268267"/>
            <a:ext cx="1933768" cy="2257899"/>
          </a:xfrm>
          <a:prstGeom prst="rect">
            <a:avLst/>
          </a:prstGeom>
          <a:ln>
            <a:solidFill>
              <a:srgbClr val="868686"/>
            </a:solidFill>
          </a:ln>
        </p:spPr>
      </p:pic>
      <p:pic>
        <p:nvPicPr>
          <p:cNvPr id="16" name="Image 15">
            <a:extLst>
              <a:ext uri="{FF2B5EF4-FFF2-40B4-BE49-F238E27FC236}">
                <a16:creationId xmlns:a16="http://schemas.microsoft.com/office/drawing/2014/main" id="{BB63D053-E130-474F-89D5-7A6E5344A7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195182" y="2268267"/>
            <a:ext cx="1933767" cy="2257899"/>
          </a:xfrm>
          <a:prstGeom prst="rect">
            <a:avLst/>
          </a:prstGeom>
          <a:ln>
            <a:solidFill>
              <a:srgbClr val="868686"/>
            </a:solidFill>
          </a:ln>
        </p:spPr>
      </p:pic>
      <p:sp>
        <p:nvSpPr>
          <p:cNvPr id="21" name="Titre 3">
            <a:extLst>
              <a:ext uri="{FF2B5EF4-FFF2-40B4-BE49-F238E27FC236}">
                <a16:creationId xmlns:a16="http://schemas.microsoft.com/office/drawing/2014/main" id="{8070A7F0-5428-4B85-9D57-4B6841112489}"/>
              </a:ext>
            </a:extLst>
          </p:cNvPr>
          <p:cNvSpPr txBox="1">
            <a:spLocks/>
          </p:cNvSpPr>
          <p:nvPr/>
        </p:nvSpPr>
        <p:spPr>
          <a:xfrm>
            <a:off x="987240" y="1604640"/>
            <a:ext cx="10385552"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la nécessité de </a:t>
            </a:r>
            <a:r>
              <a:rPr lang="fr-FR" sz="2800" dirty="0">
                <a:solidFill>
                  <a:srgbClr val="F8680D"/>
                </a:solidFill>
              </a:rPr>
              <a:t>contextualiser</a:t>
            </a:r>
          </a:p>
        </p:txBody>
      </p:sp>
      <p:sp>
        <p:nvSpPr>
          <p:cNvPr id="17" name="ZoneTexte 16">
            <a:extLst>
              <a:ext uri="{FF2B5EF4-FFF2-40B4-BE49-F238E27FC236}">
                <a16:creationId xmlns:a16="http://schemas.microsoft.com/office/drawing/2014/main" id="{7A8DE422-63E4-41F3-BD6E-7CD50E4BB293}"/>
              </a:ext>
            </a:extLst>
          </p:cNvPr>
          <p:cNvSpPr txBox="1"/>
          <p:nvPr/>
        </p:nvSpPr>
        <p:spPr>
          <a:xfrm>
            <a:off x="774191" y="4679579"/>
            <a:ext cx="2511485" cy="923330"/>
          </a:xfrm>
          <a:prstGeom prst="rect">
            <a:avLst/>
          </a:prstGeom>
          <a:noFill/>
        </p:spPr>
        <p:txBody>
          <a:bodyPr wrap="square" rtlCol="0">
            <a:spAutoFit/>
          </a:bodyPr>
          <a:lstStyle/>
          <a:p>
            <a:pPr algn="ct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Olympe de Gouges, pionnière du féminisme en France</a:t>
            </a:r>
          </a:p>
        </p:txBody>
      </p:sp>
      <p:sp>
        <p:nvSpPr>
          <p:cNvPr id="18" name="ZoneTexte 17">
            <a:extLst>
              <a:ext uri="{FF2B5EF4-FFF2-40B4-BE49-F238E27FC236}">
                <a16:creationId xmlns:a16="http://schemas.microsoft.com/office/drawing/2014/main" id="{00B0E0B9-2BA8-4482-8AF4-B30B29AC9DAE}"/>
              </a:ext>
            </a:extLst>
          </p:cNvPr>
          <p:cNvSpPr txBox="1"/>
          <p:nvPr/>
        </p:nvSpPr>
        <p:spPr>
          <a:xfrm>
            <a:off x="3594879" y="4679579"/>
            <a:ext cx="2511485" cy="923330"/>
          </a:xfrm>
          <a:prstGeom prst="rect">
            <a:avLst/>
          </a:prstGeom>
          <a:noFill/>
        </p:spPr>
        <p:txBody>
          <a:bodyPr wrap="square" rtlCol="0">
            <a:spAutoFit/>
          </a:bodyPr>
          <a:lstStyle/>
          <a:p>
            <a:pPr algn="ct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mont Olympe sur Mars qui s'élève à</a:t>
            </a:r>
          </a:p>
          <a:p>
            <a:pPr algn="ct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22 500m</a:t>
            </a:r>
          </a:p>
        </p:txBody>
      </p:sp>
      <p:sp>
        <p:nvSpPr>
          <p:cNvPr id="19" name="ZoneTexte 18">
            <a:extLst>
              <a:ext uri="{FF2B5EF4-FFF2-40B4-BE49-F238E27FC236}">
                <a16:creationId xmlns:a16="http://schemas.microsoft.com/office/drawing/2014/main" id="{65FABC7A-03AF-42B4-B367-23C5305B65EA}"/>
              </a:ext>
            </a:extLst>
          </p:cNvPr>
          <p:cNvSpPr txBox="1"/>
          <p:nvPr/>
        </p:nvSpPr>
        <p:spPr>
          <a:xfrm>
            <a:off x="6415567" y="4679579"/>
            <a:ext cx="2136536" cy="923330"/>
          </a:xfrm>
          <a:prstGeom prst="rect">
            <a:avLst/>
          </a:prstGeom>
          <a:noFill/>
        </p:spPr>
        <p:txBody>
          <a:bodyPr wrap="square" rtlCol="0">
            <a:spAutoFit/>
          </a:bodyPr>
          <a:lstStyle/>
          <a:p>
            <a:pPr algn="ct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Le mont Olympe, demeure des Dieux de la Grèce</a:t>
            </a:r>
          </a:p>
        </p:txBody>
      </p:sp>
      <p:sp>
        <p:nvSpPr>
          <p:cNvPr id="20" name="ZoneTexte 19">
            <a:extLst>
              <a:ext uri="{FF2B5EF4-FFF2-40B4-BE49-F238E27FC236}">
                <a16:creationId xmlns:a16="http://schemas.microsoft.com/office/drawing/2014/main" id="{04D6F17F-4B36-41E9-8417-AEACE38559E0}"/>
              </a:ext>
            </a:extLst>
          </p:cNvPr>
          <p:cNvSpPr txBox="1"/>
          <p:nvPr/>
        </p:nvSpPr>
        <p:spPr>
          <a:xfrm>
            <a:off x="8861307" y="4679579"/>
            <a:ext cx="2511485" cy="923330"/>
          </a:xfrm>
          <a:prstGeom prst="rect">
            <a:avLst/>
          </a:prstGeom>
          <a:noFill/>
        </p:spPr>
        <p:txBody>
          <a:bodyPr wrap="square" rtlCol="0">
            <a:spAutoFit/>
          </a:bodyPr>
          <a:lstStyle/>
          <a:p>
            <a:pPr algn="ctr"/>
            <a:r>
              <a:rPr lang="fr-FR"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Olympe, de l'anime "La petite Olympe et les Dieux"</a:t>
            </a:r>
          </a:p>
        </p:txBody>
      </p:sp>
      <p:sp>
        <p:nvSpPr>
          <p:cNvPr id="22" name="ZoneTexte 21">
            <a:extLst>
              <a:ext uri="{FF2B5EF4-FFF2-40B4-BE49-F238E27FC236}">
                <a16:creationId xmlns:a16="http://schemas.microsoft.com/office/drawing/2014/main" id="{4153F6A2-70C9-43B8-9A3A-C293BD9ECD3E}"/>
              </a:ext>
            </a:extLst>
          </p:cNvPr>
          <p:cNvSpPr txBox="1"/>
          <p:nvPr/>
        </p:nvSpPr>
        <p:spPr>
          <a:xfrm>
            <a:off x="987240" y="5873145"/>
            <a:ext cx="10141709" cy="400110"/>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Ou peut-être s'agit-il d'un mot de passe ou d'une clé de décryptage ?</a:t>
            </a:r>
          </a:p>
        </p:txBody>
      </p:sp>
      <p:sp>
        <p:nvSpPr>
          <p:cNvPr id="23" name="ZoneTexte 22">
            <a:extLst>
              <a:ext uri="{FF2B5EF4-FFF2-40B4-BE49-F238E27FC236}">
                <a16:creationId xmlns:a16="http://schemas.microsoft.com/office/drawing/2014/main" id="{83FB7DCC-470E-4EC9-9B31-1FE4BE7EC02E}"/>
              </a:ext>
            </a:extLst>
          </p:cNvPr>
          <p:cNvSpPr txBox="1"/>
          <p:nvPr/>
        </p:nvSpPr>
        <p:spPr>
          <a:xfrm>
            <a:off x="0" y="6564758"/>
            <a:ext cx="11614484" cy="307777"/>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Sources : portrait d'Olympe de Gouges : Alexandre </a:t>
            </a:r>
            <a:r>
              <a:rPr lang="fr-FR" sz="1400" dirty="0" err="1">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Kucharski</a:t>
            </a:r>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(attribué à), Mars : source inconnue, Olympe : film Percy Jackson, Anime :  Fuji TV</a:t>
            </a:r>
          </a:p>
        </p:txBody>
      </p:sp>
    </p:spTree>
    <p:extLst>
      <p:ext uri="{BB962C8B-B14F-4D97-AF65-F5344CB8AC3E}">
        <p14:creationId xmlns:p14="http://schemas.microsoft.com/office/powerpoint/2010/main" val="2503645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FE4EB6-11AE-4418-91FD-88AC67D05344}"/>
              </a:ext>
            </a:extLst>
          </p:cNvPr>
          <p:cNvSpPr>
            <a:spLocks noGrp="1"/>
          </p:cNvSpPr>
          <p:nvPr>
            <p:ph type="title"/>
          </p:nvPr>
        </p:nvSpPr>
        <p:spPr>
          <a:xfrm>
            <a:off x="838199" y="365125"/>
            <a:ext cx="11173919" cy="1325563"/>
          </a:xfrm>
        </p:spPr>
        <p:txBody>
          <a:bodyPr/>
          <a:lstStyle/>
          <a:p>
            <a:r>
              <a:rPr lang="fr-FR" dirty="0"/>
              <a:t>1. De l'information à la ressource</a:t>
            </a:r>
          </a:p>
        </p:txBody>
      </p:sp>
      <p:sp>
        <p:nvSpPr>
          <p:cNvPr id="21" name="Titre 3">
            <a:extLst>
              <a:ext uri="{FF2B5EF4-FFF2-40B4-BE49-F238E27FC236}">
                <a16:creationId xmlns:a16="http://schemas.microsoft.com/office/drawing/2014/main" id="{8070A7F0-5428-4B85-9D57-4B6841112489}"/>
              </a:ext>
            </a:extLst>
          </p:cNvPr>
          <p:cNvSpPr txBox="1">
            <a:spLocks/>
          </p:cNvSpPr>
          <p:nvPr/>
        </p:nvSpPr>
        <p:spPr>
          <a:xfrm>
            <a:off x="987240" y="1604640"/>
            <a:ext cx="10385552"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solidFill>
                  <a:srgbClr val="F8680D"/>
                </a:solidFill>
              </a:rPr>
              <a:t>Mettre en forme </a:t>
            </a:r>
            <a:r>
              <a:rPr lang="fr-FR" sz="2800" dirty="0"/>
              <a:t>l'information</a:t>
            </a:r>
            <a:r>
              <a:rPr lang="fr-FR" sz="2800" dirty="0">
                <a:solidFill>
                  <a:srgbClr val="F8680D"/>
                </a:solidFill>
              </a:rPr>
              <a:t> </a:t>
            </a:r>
            <a:r>
              <a:rPr lang="fr-FR" sz="2800" dirty="0"/>
              <a:t>(la</a:t>
            </a:r>
            <a:r>
              <a:rPr lang="fr-FR" sz="2800" dirty="0">
                <a:solidFill>
                  <a:srgbClr val="F8680D"/>
                </a:solidFill>
              </a:rPr>
              <a:t> "matérialiser"</a:t>
            </a:r>
            <a:r>
              <a:rPr lang="fr-FR" sz="2800" dirty="0"/>
              <a:t>)</a:t>
            </a:r>
          </a:p>
        </p:txBody>
      </p:sp>
      <p:pic>
        <p:nvPicPr>
          <p:cNvPr id="4" name="Image 3">
            <a:extLst>
              <a:ext uri="{FF2B5EF4-FFF2-40B4-BE49-F238E27FC236}">
                <a16:creationId xmlns:a16="http://schemas.microsoft.com/office/drawing/2014/main" id="{CF1A42F9-9DE4-4F3F-A56C-ABD34100D39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10757" y="2100832"/>
            <a:ext cx="8401361" cy="4667446"/>
          </a:xfrm>
          <a:prstGeom prst="rect">
            <a:avLst/>
          </a:prstGeom>
          <a:ln>
            <a:solidFill>
              <a:srgbClr val="868686"/>
            </a:solidFill>
          </a:ln>
        </p:spPr>
      </p:pic>
      <p:sp>
        <p:nvSpPr>
          <p:cNvPr id="15" name="ZoneTexte 14">
            <a:extLst>
              <a:ext uri="{FF2B5EF4-FFF2-40B4-BE49-F238E27FC236}">
                <a16:creationId xmlns:a16="http://schemas.microsoft.com/office/drawing/2014/main" id="{35CB56D2-F806-464A-BA5E-DF58DF0838E5}"/>
              </a:ext>
            </a:extLst>
          </p:cNvPr>
          <p:cNvSpPr txBox="1"/>
          <p:nvPr/>
        </p:nvSpPr>
        <p:spPr>
          <a:xfrm>
            <a:off x="987240" y="2550459"/>
            <a:ext cx="2445508" cy="70788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Par exemple, via une interface</a:t>
            </a:r>
          </a:p>
        </p:txBody>
      </p:sp>
      <p:sp>
        <p:nvSpPr>
          <p:cNvPr id="23" name="ZoneTexte 22">
            <a:extLst>
              <a:ext uri="{FF2B5EF4-FFF2-40B4-BE49-F238E27FC236}">
                <a16:creationId xmlns:a16="http://schemas.microsoft.com/office/drawing/2014/main" id="{9DE9D379-3A0A-4BB5-8832-AA9B1D0D5B25}"/>
              </a:ext>
            </a:extLst>
          </p:cNvPr>
          <p:cNvSpPr txBox="1"/>
          <p:nvPr/>
        </p:nvSpPr>
        <p:spPr>
          <a:xfrm>
            <a:off x="0" y="6564759"/>
            <a:ext cx="1909011" cy="307777"/>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Source : Wikipédia</a:t>
            </a:r>
          </a:p>
        </p:txBody>
      </p:sp>
    </p:spTree>
    <p:extLst>
      <p:ext uri="{BB962C8B-B14F-4D97-AF65-F5344CB8AC3E}">
        <p14:creationId xmlns:p14="http://schemas.microsoft.com/office/powerpoint/2010/main" val="2649783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93D4CB-78D5-4498-AA77-B48C5288293F}"/>
              </a:ext>
            </a:extLst>
          </p:cNvPr>
          <p:cNvSpPr>
            <a:spLocks noGrp="1"/>
          </p:cNvSpPr>
          <p:nvPr>
            <p:ph type="title"/>
          </p:nvPr>
        </p:nvSpPr>
        <p:spPr/>
        <p:txBody>
          <a:bodyPr/>
          <a:lstStyle/>
          <a:p>
            <a:r>
              <a:rPr lang="fr-FR" dirty="0"/>
              <a:t>1. De la ressource à la connaissance</a:t>
            </a:r>
          </a:p>
        </p:txBody>
      </p:sp>
      <p:sp>
        <p:nvSpPr>
          <p:cNvPr id="3" name="Titre 3">
            <a:extLst>
              <a:ext uri="{FF2B5EF4-FFF2-40B4-BE49-F238E27FC236}">
                <a16:creationId xmlns:a16="http://schemas.microsoft.com/office/drawing/2014/main" id="{C914B3F4-263F-44A3-BAD1-327477A17B58}"/>
              </a:ext>
            </a:extLst>
          </p:cNvPr>
          <p:cNvSpPr txBox="1">
            <a:spLocks/>
          </p:cNvSpPr>
          <p:nvPr/>
        </p:nvSpPr>
        <p:spPr>
          <a:xfrm>
            <a:off x="987240" y="1604640"/>
            <a:ext cx="10385552" cy="49619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Une question d'</a:t>
            </a:r>
            <a:r>
              <a:rPr lang="fr-FR" sz="2800" dirty="0">
                <a:solidFill>
                  <a:srgbClr val="F8680D"/>
                </a:solidFill>
              </a:rPr>
              <a:t>interprétation</a:t>
            </a:r>
            <a:endParaRPr lang="fr-FR" sz="2800" dirty="0"/>
          </a:p>
        </p:txBody>
      </p:sp>
      <p:pic>
        <p:nvPicPr>
          <p:cNvPr id="5" name="Image 4">
            <a:extLst>
              <a:ext uri="{FF2B5EF4-FFF2-40B4-BE49-F238E27FC236}">
                <a16:creationId xmlns:a16="http://schemas.microsoft.com/office/drawing/2014/main" id="{F97DEACA-8F8B-41E4-AC95-BE85A78DB4B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03352" y="1604640"/>
            <a:ext cx="5539656" cy="5094311"/>
          </a:xfrm>
          <a:prstGeom prst="rect">
            <a:avLst/>
          </a:prstGeom>
        </p:spPr>
      </p:pic>
      <p:sp>
        <p:nvSpPr>
          <p:cNvPr id="8" name="ZoneTexte 7">
            <a:extLst>
              <a:ext uri="{FF2B5EF4-FFF2-40B4-BE49-F238E27FC236}">
                <a16:creationId xmlns:a16="http://schemas.microsoft.com/office/drawing/2014/main" id="{21951F53-4EBF-4DFF-B6A3-A9887077D487}"/>
              </a:ext>
            </a:extLst>
          </p:cNvPr>
          <p:cNvSpPr txBox="1"/>
          <p:nvPr/>
        </p:nvSpPr>
        <p:spPr>
          <a:xfrm>
            <a:off x="594468" y="5281434"/>
            <a:ext cx="4908884" cy="954107"/>
          </a:xfrm>
          <a:prstGeom prst="rect">
            <a:avLst/>
          </a:prstGeom>
          <a:noFill/>
        </p:spPr>
        <p:txBody>
          <a:bodyPr wrap="square" rtlCol="0">
            <a:spAutoFit/>
          </a:bodyPr>
          <a:lstStyle/>
          <a:p>
            <a:r>
              <a:rPr lang="fr-FR" sz="14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Source : </a:t>
            </a:r>
            <a:r>
              <a:rPr lang="fr-FR" sz="1400" dirty="0" err="1">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Deparis</a:t>
            </a:r>
            <a:r>
              <a:rPr lang="fr-FR" sz="14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 É., </a:t>
            </a:r>
            <a:r>
              <a:rPr lang="fr-FR" sz="1400" dirty="0" err="1">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Lortal</a:t>
            </a:r>
            <a:r>
              <a:rPr lang="fr-FR" sz="14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 G., Abel, M. &amp; </a:t>
            </a:r>
            <a:r>
              <a:rPr lang="fr-FR" sz="1400" dirty="0" err="1">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Mattioli</a:t>
            </a:r>
            <a:r>
              <a:rPr lang="fr-FR" sz="14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 J. (2014). Prise en compte des médias sociaux dans la gestion des connaissances de l'entreprise. </a:t>
            </a:r>
            <a:r>
              <a:rPr lang="fr-FR" sz="1400" i="1"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Document numérique</a:t>
            </a:r>
            <a:r>
              <a:rPr lang="fr-FR" sz="1400" dirty="0">
                <a:solidFill>
                  <a:srgbClr val="4D4949"/>
                </a:solidFill>
                <a:latin typeface="Open Sans Light" panose="020B0306030504020204" pitchFamily="34" charset="0"/>
                <a:ea typeface="Open Sans Light" panose="020B0306030504020204" pitchFamily="34" charset="0"/>
                <a:cs typeface="Open Sans Light" panose="020B0306030504020204" pitchFamily="34" charset="0"/>
              </a:rPr>
              <a:t>, vol. 17(2), 55-79. </a:t>
            </a:r>
          </a:p>
        </p:txBody>
      </p:sp>
    </p:spTree>
    <p:extLst>
      <p:ext uri="{BB962C8B-B14F-4D97-AF65-F5344CB8AC3E}">
        <p14:creationId xmlns:p14="http://schemas.microsoft.com/office/powerpoint/2010/main" val="1816825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3">
            <a:extLst>
              <a:ext uri="{FF2B5EF4-FFF2-40B4-BE49-F238E27FC236}">
                <a16:creationId xmlns:a16="http://schemas.microsoft.com/office/drawing/2014/main" id="{1B82B0F0-BC9A-48E8-9C62-9D42EB0E6B15}"/>
              </a:ext>
            </a:extLst>
          </p:cNvPr>
          <p:cNvSpPr/>
          <p:nvPr/>
        </p:nvSpPr>
        <p:spPr>
          <a:xfrm>
            <a:off x="4543928" y="0"/>
            <a:ext cx="7648072"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7609115 w 12192000"/>
              <a:gd name="connsiteY0" fmla="*/ 16329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609115 w 12192000"/>
              <a:gd name="connsiteY4" fmla="*/ 16329 h 6858000"/>
              <a:gd name="connsiteX0" fmla="*/ 2808515 w 7391400"/>
              <a:gd name="connsiteY0" fmla="*/ 16329 h 6858000"/>
              <a:gd name="connsiteX1" fmla="*/ 7391400 w 7391400"/>
              <a:gd name="connsiteY1" fmla="*/ 0 h 6858000"/>
              <a:gd name="connsiteX2" fmla="*/ 7391400 w 7391400"/>
              <a:gd name="connsiteY2" fmla="*/ 6858000 h 6858000"/>
              <a:gd name="connsiteX3" fmla="*/ 0 w 7391400"/>
              <a:gd name="connsiteY3" fmla="*/ 6841671 h 6858000"/>
              <a:gd name="connsiteX4" fmla="*/ 2808515 w 7391400"/>
              <a:gd name="connsiteY4" fmla="*/ 1632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00" h="6858000">
                <a:moveTo>
                  <a:pt x="2808515" y="16329"/>
                </a:moveTo>
                <a:lnTo>
                  <a:pt x="7391400" y="0"/>
                </a:lnTo>
                <a:lnTo>
                  <a:pt x="7391400" y="6858000"/>
                </a:lnTo>
                <a:lnTo>
                  <a:pt x="0" y="6841671"/>
                </a:lnTo>
                <a:lnTo>
                  <a:pt x="2808515" y="16329"/>
                </a:lnTo>
                <a:close/>
              </a:path>
            </a:pathLst>
          </a:custGeom>
          <a:solidFill>
            <a:srgbClr val="4D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E93D4CB-78D5-4498-AA77-B48C5288293F}"/>
              </a:ext>
            </a:extLst>
          </p:cNvPr>
          <p:cNvSpPr>
            <a:spLocks noGrp="1"/>
          </p:cNvSpPr>
          <p:nvPr>
            <p:ph type="title"/>
          </p:nvPr>
        </p:nvSpPr>
        <p:spPr/>
        <p:txBody>
          <a:bodyPr/>
          <a:lstStyle/>
          <a:p>
            <a:r>
              <a:rPr lang="fr-FR" dirty="0"/>
              <a:t>2. Les fichiers et formats</a:t>
            </a:r>
          </a:p>
        </p:txBody>
      </p:sp>
      <p:sp>
        <p:nvSpPr>
          <p:cNvPr id="10" name="ZoneTexte 9">
            <a:extLst>
              <a:ext uri="{FF2B5EF4-FFF2-40B4-BE49-F238E27FC236}">
                <a16:creationId xmlns:a16="http://schemas.microsoft.com/office/drawing/2014/main" id="{505C1498-DE0F-4255-9258-DA3326F4C411}"/>
              </a:ext>
            </a:extLst>
          </p:cNvPr>
          <p:cNvSpPr txBox="1"/>
          <p:nvPr/>
        </p:nvSpPr>
        <p:spPr>
          <a:xfrm>
            <a:off x="6785809" y="2466809"/>
            <a:ext cx="4973053" cy="3170099"/>
          </a:xfrm>
          <a:prstGeom prst="rect">
            <a:avLst/>
          </a:prstGeom>
          <a:noFill/>
        </p:spPr>
        <p:txBody>
          <a:bodyPr wrap="square" rtlCol="0">
            <a:spAutoFit/>
          </a:bodyPr>
          <a:lstStyle/>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ordinateur</a:t>
            </a:r>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manipule des fichiers, </a:t>
            </a:r>
          </a:p>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c'est-à-dire des collections de données numériques codées en binaire et stockées sur un support de stockage.</a:t>
            </a:r>
          </a:p>
          <a:p>
            <a:endPar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Un bit est alors l'unité élémentaire d'une donnée numérique (il peut prendre la valeur 0 ou 1). </a:t>
            </a:r>
          </a:p>
          <a:p>
            <a:endPar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fr-FR"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Un octet est un ensemble de 8 bits</a:t>
            </a:r>
          </a:p>
        </p:txBody>
      </p:sp>
      <p:sp>
        <p:nvSpPr>
          <p:cNvPr id="12" name="ZoneTexte 11">
            <a:extLst>
              <a:ext uri="{FF2B5EF4-FFF2-40B4-BE49-F238E27FC236}">
                <a16:creationId xmlns:a16="http://schemas.microsoft.com/office/drawing/2014/main" id="{043175C5-2FB0-4CEF-B358-A27AF878543F}"/>
              </a:ext>
            </a:extLst>
          </p:cNvPr>
          <p:cNvSpPr txBox="1"/>
          <p:nvPr/>
        </p:nvSpPr>
        <p:spPr>
          <a:xfrm>
            <a:off x="0" y="6492875"/>
            <a:ext cx="4691063" cy="307777"/>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Source de l'image : </a:t>
            </a:r>
            <a:r>
              <a:rPr lang="fr-FR" sz="1400" dirty="0" err="1">
                <a:latin typeface="Open Sans Light" panose="020B0306030504020204" pitchFamily="34" charset="0"/>
                <a:ea typeface="Open Sans Light" panose="020B0306030504020204" pitchFamily="34" charset="0"/>
                <a:cs typeface="Open Sans Light" panose="020B0306030504020204" pitchFamily="34" charset="0"/>
                <a:hlinkClick r:id="rId3"/>
              </a:rPr>
              <a:t>Payungkead</a:t>
            </a:r>
            <a:r>
              <a:rPr lang="fr-FR" sz="1400" dirty="0">
                <a:latin typeface="Open Sans Light" panose="020B0306030504020204" pitchFamily="34" charset="0"/>
                <a:ea typeface="Open Sans Light" panose="020B0306030504020204" pitchFamily="34" charset="0"/>
                <a:cs typeface="Open Sans Light" panose="020B0306030504020204" pitchFamily="34" charset="0"/>
              </a:rPr>
              <a:t> at flaticon.com</a:t>
            </a:r>
            <a:endPar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Titre 3">
            <a:extLst>
              <a:ext uri="{FF2B5EF4-FFF2-40B4-BE49-F238E27FC236}">
                <a16:creationId xmlns:a16="http://schemas.microsoft.com/office/drawing/2014/main" id="{42963D76-0D38-45F4-AAA6-A7DE102C7D66}"/>
              </a:ext>
            </a:extLst>
          </p:cNvPr>
          <p:cNvSpPr txBox="1">
            <a:spLocks/>
          </p:cNvSpPr>
          <p:nvPr/>
        </p:nvSpPr>
        <p:spPr>
          <a:xfrm>
            <a:off x="987240" y="1604640"/>
            <a:ext cx="10385552"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De l'information à la donnée... 			</a:t>
            </a:r>
            <a:r>
              <a:rPr lang="fr-FR" sz="2800" dirty="0">
                <a:solidFill>
                  <a:schemeClr val="bg1"/>
                </a:solidFill>
              </a:rPr>
              <a:t>De la  donnée au fichier ...</a:t>
            </a:r>
          </a:p>
        </p:txBody>
      </p:sp>
      <p:sp>
        <p:nvSpPr>
          <p:cNvPr id="18" name="ZoneTexte 17">
            <a:extLst>
              <a:ext uri="{FF2B5EF4-FFF2-40B4-BE49-F238E27FC236}">
                <a16:creationId xmlns:a16="http://schemas.microsoft.com/office/drawing/2014/main" id="{9D0C2329-DA46-407D-91C3-CFCA2D9E7E95}"/>
              </a:ext>
            </a:extLst>
          </p:cNvPr>
          <p:cNvSpPr txBox="1"/>
          <p:nvPr/>
        </p:nvSpPr>
        <p:spPr>
          <a:xfrm>
            <a:off x="987240" y="2466809"/>
            <a:ext cx="4302604" cy="163121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utilisateur</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d'un ordinateur manipule de l'information et des ressources : il retouche des photos, rédige des documents, regarde un film, ....</a:t>
            </a:r>
          </a:p>
        </p:txBody>
      </p:sp>
      <p:pic>
        <p:nvPicPr>
          <p:cNvPr id="9" name="Image 8">
            <a:extLst>
              <a:ext uri="{FF2B5EF4-FFF2-40B4-BE49-F238E27FC236}">
                <a16:creationId xmlns:a16="http://schemas.microsoft.com/office/drawing/2014/main" id="{F3941801-5A66-4FD1-86FA-EAE244365D58}"/>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25073" y="4464002"/>
            <a:ext cx="1509459" cy="1509459"/>
          </a:xfrm>
          <a:prstGeom prst="rect">
            <a:avLst/>
          </a:prstGeom>
        </p:spPr>
      </p:pic>
    </p:spTree>
    <p:extLst>
      <p:ext uri="{BB962C8B-B14F-4D97-AF65-F5344CB8AC3E}">
        <p14:creationId xmlns:p14="http://schemas.microsoft.com/office/powerpoint/2010/main" val="241860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3">
            <a:extLst>
              <a:ext uri="{FF2B5EF4-FFF2-40B4-BE49-F238E27FC236}">
                <a16:creationId xmlns:a16="http://schemas.microsoft.com/office/drawing/2014/main" id="{41AE43D2-39D4-4D99-9533-318C0BADE0E8}"/>
              </a:ext>
            </a:extLst>
          </p:cNvPr>
          <p:cNvSpPr/>
          <p:nvPr/>
        </p:nvSpPr>
        <p:spPr>
          <a:xfrm>
            <a:off x="4543928" y="0"/>
            <a:ext cx="7648072"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7609115 w 12192000"/>
              <a:gd name="connsiteY0" fmla="*/ 16329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7609115 w 12192000"/>
              <a:gd name="connsiteY4" fmla="*/ 16329 h 6858000"/>
              <a:gd name="connsiteX0" fmla="*/ 2808515 w 7391400"/>
              <a:gd name="connsiteY0" fmla="*/ 16329 h 6858000"/>
              <a:gd name="connsiteX1" fmla="*/ 7391400 w 7391400"/>
              <a:gd name="connsiteY1" fmla="*/ 0 h 6858000"/>
              <a:gd name="connsiteX2" fmla="*/ 7391400 w 7391400"/>
              <a:gd name="connsiteY2" fmla="*/ 6858000 h 6858000"/>
              <a:gd name="connsiteX3" fmla="*/ 0 w 7391400"/>
              <a:gd name="connsiteY3" fmla="*/ 6841671 h 6858000"/>
              <a:gd name="connsiteX4" fmla="*/ 2808515 w 7391400"/>
              <a:gd name="connsiteY4" fmla="*/ 1632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00" h="6858000">
                <a:moveTo>
                  <a:pt x="2808515" y="16329"/>
                </a:moveTo>
                <a:lnTo>
                  <a:pt x="7391400" y="0"/>
                </a:lnTo>
                <a:lnTo>
                  <a:pt x="7391400" y="6858000"/>
                </a:lnTo>
                <a:lnTo>
                  <a:pt x="0" y="6841671"/>
                </a:lnTo>
                <a:lnTo>
                  <a:pt x="2808515" y="16329"/>
                </a:lnTo>
                <a:close/>
              </a:path>
            </a:pathLst>
          </a:custGeom>
          <a:solidFill>
            <a:srgbClr val="4D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extLst>
              <a:ext uri="{FF2B5EF4-FFF2-40B4-BE49-F238E27FC236}">
                <a16:creationId xmlns:a16="http://schemas.microsoft.com/office/drawing/2014/main" id="{AC560FE2-DE42-4748-AC00-D6B7E697E937}"/>
              </a:ext>
            </a:extLst>
          </p:cNvPr>
          <p:cNvSpPr>
            <a:spLocks noGrp="1"/>
          </p:cNvSpPr>
          <p:nvPr>
            <p:ph type="title"/>
          </p:nvPr>
        </p:nvSpPr>
        <p:spPr>
          <a:xfrm>
            <a:off x="838200" y="365125"/>
            <a:ext cx="10515600" cy="1325563"/>
          </a:xfrm>
        </p:spPr>
        <p:txBody>
          <a:bodyPr/>
          <a:lstStyle/>
          <a:p>
            <a:r>
              <a:rPr lang="fr-FR" dirty="0"/>
              <a:t>2. Les fichiers et formats</a:t>
            </a:r>
          </a:p>
        </p:txBody>
      </p:sp>
      <p:sp>
        <p:nvSpPr>
          <p:cNvPr id="9" name="ZoneTexte 8">
            <a:extLst>
              <a:ext uri="{FF2B5EF4-FFF2-40B4-BE49-F238E27FC236}">
                <a16:creationId xmlns:a16="http://schemas.microsoft.com/office/drawing/2014/main" id="{6A348931-D529-483C-9A00-B6F5DB02345D}"/>
              </a:ext>
            </a:extLst>
          </p:cNvPr>
          <p:cNvSpPr txBox="1"/>
          <p:nvPr/>
        </p:nvSpPr>
        <p:spPr>
          <a:xfrm>
            <a:off x="0" y="6492875"/>
            <a:ext cx="4691063" cy="307777"/>
          </a:xfrm>
          <a:prstGeom prst="rect">
            <a:avLst/>
          </a:prstGeom>
          <a:noFill/>
        </p:spPr>
        <p:txBody>
          <a:bodyPr wrap="square" rtlCol="0">
            <a:spAutoFit/>
          </a:bodyPr>
          <a:lstStyle/>
          <a:p>
            <a:r>
              <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Source de l'image : </a:t>
            </a:r>
            <a:r>
              <a:rPr lang="fr-FR" sz="1400" dirty="0" err="1">
                <a:latin typeface="Open Sans Light" panose="020B0306030504020204" pitchFamily="34" charset="0"/>
                <a:ea typeface="Open Sans Light" panose="020B0306030504020204" pitchFamily="34" charset="0"/>
                <a:cs typeface="Open Sans Light" panose="020B0306030504020204" pitchFamily="34" charset="0"/>
                <a:hlinkClick r:id="rId3"/>
              </a:rPr>
              <a:t>Payungkead</a:t>
            </a:r>
            <a:r>
              <a:rPr lang="fr-FR" sz="1400" dirty="0">
                <a:latin typeface="Open Sans Light" panose="020B0306030504020204" pitchFamily="34" charset="0"/>
                <a:ea typeface="Open Sans Light" panose="020B0306030504020204" pitchFamily="34" charset="0"/>
                <a:cs typeface="Open Sans Light" panose="020B0306030504020204" pitchFamily="34" charset="0"/>
              </a:rPr>
              <a:t> at flaticon.com</a:t>
            </a:r>
            <a:endParaRPr lang="fr-FR" sz="14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Titre 3">
            <a:extLst>
              <a:ext uri="{FF2B5EF4-FFF2-40B4-BE49-F238E27FC236}">
                <a16:creationId xmlns:a16="http://schemas.microsoft.com/office/drawing/2014/main" id="{E66FE078-3EC8-4834-B4A7-5E5C730490E5}"/>
              </a:ext>
            </a:extLst>
          </p:cNvPr>
          <p:cNvSpPr txBox="1">
            <a:spLocks/>
          </p:cNvSpPr>
          <p:nvPr/>
        </p:nvSpPr>
        <p:spPr>
          <a:xfrm>
            <a:off x="987240" y="1604640"/>
            <a:ext cx="10385552" cy="49619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small" spc="-300" baseline="0">
                <a:solidFill>
                  <a:srgbClr val="4D494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fr-FR" sz="2800" dirty="0"/>
              <a:t>De l'information à la donnée... 			</a:t>
            </a:r>
            <a:r>
              <a:rPr lang="fr-FR" sz="2800" dirty="0">
                <a:solidFill>
                  <a:schemeClr val="bg1"/>
                </a:solidFill>
              </a:rPr>
              <a:t>De la  donnée au fichier ...</a:t>
            </a:r>
          </a:p>
        </p:txBody>
      </p:sp>
      <p:sp>
        <p:nvSpPr>
          <p:cNvPr id="12" name="ZoneTexte 11">
            <a:extLst>
              <a:ext uri="{FF2B5EF4-FFF2-40B4-BE49-F238E27FC236}">
                <a16:creationId xmlns:a16="http://schemas.microsoft.com/office/drawing/2014/main" id="{DE8797A8-C59A-4D60-8AA9-A28A6B505143}"/>
              </a:ext>
            </a:extLst>
          </p:cNvPr>
          <p:cNvSpPr txBox="1"/>
          <p:nvPr/>
        </p:nvSpPr>
        <p:spPr>
          <a:xfrm>
            <a:off x="987240" y="2466809"/>
            <a:ext cx="4302604" cy="1631216"/>
          </a:xfrm>
          <a:prstGeom prst="rect">
            <a:avLst/>
          </a:prstGeom>
          <a:noFill/>
        </p:spPr>
        <p:txBody>
          <a:bodyPr wrap="square" rtlCol="0">
            <a:spAutoFit/>
          </a:bodyPr>
          <a:lstStyle/>
          <a:p>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L'</a:t>
            </a:r>
            <a:r>
              <a:rPr lang="fr-FR" sz="2000" b="1" dirty="0">
                <a:solidFill>
                  <a:srgbClr val="F8680D"/>
                </a:solidFill>
                <a:latin typeface="Open Sans Light" panose="020B0306030504020204" pitchFamily="34" charset="0"/>
                <a:ea typeface="Open Sans Light" panose="020B0306030504020204" pitchFamily="34" charset="0"/>
                <a:cs typeface="Open Sans Light" panose="020B0306030504020204" pitchFamily="34" charset="0"/>
              </a:rPr>
              <a:t>utilisateur</a:t>
            </a:r>
            <a:r>
              <a:rPr lang="fr-FR" sz="2000" dirty="0">
                <a:solidFill>
                  <a:srgbClr val="5C5858"/>
                </a:solidFill>
                <a:latin typeface="Open Sans Light" panose="020B0306030504020204" pitchFamily="34" charset="0"/>
                <a:ea typeface="Open Sans Light" panose="020B0306030504020204" pitchFamily="34" charset="0"/>
                <a:cs typeface="Open Sans Light" panose="020B0306030504020204" pitchFamily="34" charset="0"/>
              </a:rPr>
              <a:t> d'un ordinateur manipule de l'information et des ressources : il retouche des photos, rédige des documents, regarde un film, ....</a:t>
            </a:r>
          </a:p>
        </p:txBody>
      </p:sp>
      <p:graphicFrame>
        <p:nvGraphicFramePr>
          <p:cNvPr id="14" name="Tableau 14">
            <a:extLst>
              <a:ext uri="{FF2B5EF4-FFF2-40B4-BE49-F238E27FC236}">
                <a16:creationId xmlns:a16="http://schemas.microsoft.com/office/drawing/2014/main" id="{E71AF95D-07D7-4F51-96A9-1E65414C270A}"/>
              </a:ext>
            </a:extLst>
          </p:cNvPr>
          <p:cNvGraphicFramePr>
            <a:graphicFrameLocks noGrp="1"/>
          </p:cNvGraphicFramePr>
          <p:nvPr>
            <p:extLst>
              <p:ext uri="{D42A27DB-BD31-4B8C-83A1-F6EECF244321}">
                <p14:modId xmlns:p14="http://schemas.microsoft.com/office/powerpoint/2010/main" val="1741873474"/>
              </p:ext>
            </p:extLst>
          </p:nvPr>
        </p:nvGraphicFramePr>
        <p:xfrm>
          <a:off x="6902158" y="2316480"/>
          <a:ext cx="4876799" cy="2225040"/>
        </p:xfrm>
        <a:graphic>
          <a:graphicData uri="http://schemas.openxmlformats.org/drawingml/2006/table">
            <a:tbl>
              <a:tblPr firstRow="1" bandRow="1">
                <a:tableStyleId>{073A0DAA-6AF3-43AB-8588-CEC1D06C72B9}</a:tableStyleId>
              </a:tblPr>
              <a:tblGrid>
                <a:gridCol w="1391610">
                  <a:extLst>
                    <a:ext uri="{9D8B030D-6E8A-4147-A177-3AD203B41FA5}">
                      <a16:colId xmlns:a16="http://schemas.microsoft.com/office/drawing/2014/main" val="3283824675"/>
                    </a:ext>
                  </a:extLst>
                </a:gridCol>
                <a:gridCol w="1122948">
                  <a:extLst>
                    <a:ext uri="{9D8B030D-6E8A-4147-A177-3AD203B41FA5}">
                      <a16:colId xmlns:a16="http://schemas.microsoft.com/office/drawing/2014/main" val="218289931"/>
                    </a:ext>
                  </a:extLst>
                </a:gridCol>
                <a:gridCol w="2362241">
                  <a:extLst>
                    <a:ext uri="{9D8B030D-6E8A-4147-A177-3AD203B41FA5}">
                      <a16:colId xmlns:a16="http://schemas.microsoft.com/office/drawing/2014/main" val="319853844"/>
                    </a:ext>
                  </a:extLst>
                </a:gridCol>
              </a:tblGrid>
              <a:tr h="370840">
                <a:tc>
                  <a:txBody>
                    <a:bodyPr/>
                    <a:lstStyle/>
                    <a:p>
                      <a:r>
                        <a:rPr lang="fr-FR" dirty="0"/>
                        <a:t>Nom</a:t>
                      </a:r>
                    </a:p>
                  </a:txBody>
                  <a:tcPr/>
                </a:tc>
                <a:tc>
                  <a:txBody>
                    <a:bodyPr/>
                    <a:lstStyle/>
                    <a:p>
                      <a:r>
                        <a:rPr lang="fr-FR" dirty="0"/>
                        <a:t>Symbole</a:t>
                      </a:r>
                    </a:p>
                  </a:txBody>
                  <a:tcPr/>
                </a:tc>
                <a:tc>
                  <a:txBody>
                    <a:bodyPr/>
                    <a:lstStyle/>
                    <a:p>
                      <a:r>
                        <a:rPr lang="fr-FR" dirty="0"/>
                        <a:t>Valeur (en octets)</a:t>
                      </a:r>
                    </a:p>
                  </a:txBody>
                  <a:tcPr/>
                </a:tc>
                <a:extLst>
                  <a:ext uri="{0D108BD9-81ED-4DB2-BD59-A6C34878D82A}">
                    <a16:rowId xmlns:a16="http://schemas.microsoft.com/office/drawing/2014/main" val="2254154851"/>
                  </a:ext>
                </a:extLst>
              </a:tr>
              <a:tr h="370840">
                <a:tc>
                  <a:txBody>
                    <a:bodyPr/>
                    <a:lstStyle/>
                    <a:p>
                      <a:r>
                        <a:rPr lang="fr-FR" dirty="0"/>
                        <a:t>Kilooctet</a:t>
                      </a:r>
                    </a:p>
                  </a:txBody>
                  <a:tcPr/>
                </a:tc>
                <a:tc>
                  <a:txBody>
                    <a:bodyPr/>
                    <a:lstStyle/>
                    <a:p>
                      <a:r>
                        <a:rPr lang="fr-FR" dirty="0"/>
                        <a:t>ko</a:t>
                      </a:r>
                    </a:p>
                  </a:txBody>
                  <a:tcPr/>
                </a:tc>
                <a:tc>
                  <a:txBody>
                    <a:bodyPr/>
                    <a:lstStyle/>
                    <a:p>
                      <a:r>
                        <a:rPr lang="fr-FR" dirty="0"/>
                        <a:t>1000</a:t>
                      </a:r>
                    </a:p>
                  </a:txBody>
                  <a:tcPr/>
                </a:tc>
                <a:extLst>
                  <a:ext uri="{0D108BD9-81ED-4DB2-BD59-A6C34878D82A}">
                    <a16:rowId xmlns:a16="http://schemas.microsoft.com/office/drawing/2014/main" val="859457089"/>
                  </a:ext>
                </a:extLst>
              </a:tr>
              <a:tr h="370840">
                <a:tc>
                  <a:txBody>
                    <a:bodyPr/>
                    <a:lstStyle/>
                    <a:p>
                      <a:r>
                        <a:rPr lang="fr-FR" dirty="0"/>
                        <a:t>Mégaoctet</a:t>
                      </a:r>
                    </a:p>
                  </a:txBody>
                  <a:tcPr/>
                </a:tc>
                <a:tc>
                  <a:txBody>
                    <a:bodyPr/>
                    <a:lstStyle/>
                    <a:p>
                      <a:r>
                        <a:rPr lang="fr-FR" dirty="0"/>
                        <a:t>Mo</a:t>
                      </a:r>
                    </a:p>
                  </a:txBody>
                  <a:tcPr/>
                </a:tc>
                <a:tc>
                  <a:txBody>
                    <a:bodyPr/>
                    <a:lstStyle/>
                    <a:p>
                      <a:r>
                        <a:rPr lang="fr-FR" dirty="0"/>
                        <a:t>1 million </a:t>
                      </a:r>
                    </a:p>
                  </a:txBody>
                  <a:tcPr/>
                </a:tc>
                <a:extLst>
                  <a:ext uri="{0D108BD9-81ED-4DB2-BD59-A6C34878D82A}">
                    <a16:rowId xmlns:a16="http://schemas.microsoft.com/office/drawing/2014/main" val="4139156458"/>
                  </a:ext>
                </a:extLst>
              </a:tr>
              <a:tr h="370840">
                <a:tc>
                  <a:txBody>
                    <a:bodyPr/>
                    <a:lstStyle/>
                    <a:p>
                      <a:r>
                        <a:rPr lang="fr-FR" dirty="0"/>
                        <a:t>Gigaoctet</a:t>
                      </a:r>
                    </a:p>
                  </a:txBody>
                  <a:tcPr/>
                </a:tc>
                <a:tc>
                  <a:txBody>
                    <a:bodyPr/>
                    <a:lstStyle/>
                    <a:p>
                      <a:r>
                        <a:rPr lang="fr-FR" dirty="0"/>
                        <a:t>Go</a:t>
                      </a:r>
                    </a:p>
                  </a:txBody>
                  <a:tcPr/>
                </a:tc>
                <a:tc>
                  <a:txBody>
                    <a:bodyPr/>
                    <a:lstStyle/>
                    <a:p>
                      <a:r>
                        <a:rPr lang="fr-FR" dirty="0"/>
                        <a:t>1 milliard</a:t>
                      </a:r>
                    </a:p>
                  </a:txBody>
                  <a:tcPr/>
                </a:tc>
                <a:extLst>
                  <a:ext uri="{0D108BD9-81ED-4DB2-BD59-A6C34878D82A}">
                    <a16:rowId xmlns:a16="http://schemas.microsoft.com/office/drawing/2014/main" val="192907449"/>
                  </a:ext>
                </a:extLst>
              </a:tr>
              <a:tr h="370840">
                <a:tc>
                  <a:txBody>
                    <a:bodyPr/>
                    <a:lstStyle/>
                    <a:p>
                      <a:r>
                        <a:rPr lang="fr-FR" dirty="0"/>
                        <a:t>Téraoctet</a:t>
                      </a:r>
                    </a:p>
                  </a:txBody>
                  <a:tcPr/>
                </a:tc>
                <a:tc>
                  <a:txBody>
                    <a:bodyPr/>
                    <a:lstStyle/>
                    <a:p>
                      <a:r>
                        <a:rPr lang="fr-FR" dirty="0"/>
                        <a:t>To</a:t>
                      </a:r>
                    </a:p>
                  </a:txBody>
                  <a:tcPr/>
                </a:tc>
                <a:tc>
                  <a:txBody>
                    <a:bodyPr/>
                    <a:lstStyle/>
                    <a:p>
                      <a:r>
                        <a:rPr lang="fr-FR" dirty="0"/>
                        <a:t>1000 milliards</a:t>
                      </a:r>
                    </a:p>
                  </a:txBody>
                  <a:tcPr/>
                </a:tc>
                <a:extLst>
                  <a:ext uri="{0D108BD9-81ED-4DB2-BD59-A6C34878D82A}">
                    <a16:rowId xmlns:a16="http://schemas.microsoft.com/office/drawing/2014/main" val="3982863983"/>
                  </a:ext>
                </a:extLst>
              </a:tr>
              <a:tr h="370840">
                <a:tc>
                  <a:txBody>
                    <a:bodyPr/>
                    <a:lstStyle/>
                    <a:p>
                      <a:r>
                        <a:rPr lang="fr-FR" dirty="0"/>
                        <a:t>Pétaoctet</a:t>
                      </a:r>
                    </a:p>
                  </a:txBody>
                  <a:tcPr/>
                </a:tc>
                <a:tc>
                  <a:txBody>
                    <a:bodyPr/>
                    <a:lstStyle/>
                    <a:p>
                      <a:r>
                        <a:rPr lang="fr-FR" dirty="0"/>
                        <a:t>Po</a:t>
                      </a:r>
                    </a:p>
                  </a:txBody>
                  <a:tcPr/>
                </a:tc>
                <a:tc>
                  <a:txBody>
                    <a:bodyPr/>
                    <a:lstStyle/>
                    <a:p>
                      <a:r>
                        <a:rPr lang="fr-FR" dirty="0"/>
                        <a:t>1 million de milliards</a:t>
                      </a:r>
                    </a:p>
                  </a:txBody>
                  <a:tcPr/>
                </a:tc>
                <a:extLst>
                  <a:ext uri="{0D108BD9-81ED-4DB2-BD59-A6C34878D82A}">
                    <a16:rowId xmlns:a16="http://schemas.microsoft.com/office/drawing/2014/main" val="2205682663"/>
                  </a:ext>
                </a:extLst>
              </a:tr>
            </a:tbl>
          </a:graphicData>
        </a:graphic>
      </p:graphicFrame>
      <p:pic>
        <p:nvPicPr>
          <p:cNvPr id="13" name="Image 12">
            <a:extLst>
              <a:ext uri="{FF2B5EF4-FFF2-40B4-BE49-F238E27FC236}">
                <a16:creationId xmlns:a16="http://schemas.microsoft.com/office/drawing/2014/main" id="{27E7E3EE-5C6A-478C-8E00-11C007270866}"/>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25073" y="4464002"/>
            <a:ext cx="1509459" cy="1509459"/>
          </a:xfrm>
          <a:prstGeom prst="rect">
            <a:avLst/>
          </a:prstGeom>
        </p:spPr>
      </p:pic>
    </p:spTree>
    <p:extLst>
      <p:ext uri="{BB962C8B-B14F-4D97-AF65-F5344CB8AC3E}">
        <p14:creationId xmlns:p14="http://schemas.microsoft.com/office/powerpoint/2010/main" val="299925891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3039</Words>
  <Application>Microsoft Office PowerPoint</Application>
  <PresentationFormat>Grand écran</PresentationFormat>
  <Paragraphs>312</Paragraphs>
  <Slides>34</Slides>
  <Notes>23</Notes>
  <HiddenSlides>0</HiddenSlides>
  <MMClips>1</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34</vt:i4>
      </vt:variant>
    </vt:vector>
  </HeadingPairs>
  <TitlesOfParts>
    <vt:vector size="44" baseType="lpstr">
      <vt:lpstr>Arial</vt:lpstr>
      <vt:lpstr>Calibri</vt:lpstr>
      <vt:lpstr>Calibri Light</vt:lpstr>
      <vt:lpstr>Goudy Stout</vt:lpstr>
      <vt:lpstr>Open Sans</vt:lpstr>
      <vt:lpstr>Open Sans Light</vt:lpstr>
      <vt:lpstr>Open Sans SemiBold</vt:lpstr>
      <vt:lpstr>Roboto Light</vt:lpstr>
      <vt:lpstr>Times New Roman</vt:lpstr>
      <vt:lpstr>Thème Office</vt:lpstr>
      <vt:lpstr>Présentation PowerPoint</vt:lpstr>
      <vt:lpstr>Plan de la séance</vt:lpstr>
      <vt:lpstr>1. L'information : tout part d'une donnée</vt:lpstr>
      <vt:lpstr>Présentation PowerPoint</vt:lpstr>
      <vt:lpstr>1. De la donnée à l'information</vt:lpstr>
      <vt:lpstr>1. De l'information à la ressource</vt:lpstr>
      <vt:lpstr>1. De la ressource à la connaissance</vt:lpstr>
      <vt:lpstr>2. Les fichiers et formats</vt:lpstr>
      <vt:lpstr>2. Les fichiers et formats</vt:lpstr>
      <vt:lpstr>2. Les fichiers et formats</vt:lpstr>
      <vt:lpstr>2. Les fichiers et formats</vt:lpstr>
      <vt:lpstr>Présentation PowerPoint</vt:lpstr>
      <vt:lpstr>2. Les fichiers et formats</vt:lpstr>
      <vt:lpstr>Présentation PowerPoint</vt:lpstr>
      <vt:lpstr>2. Les fichiers et formats</vt:lpstr>
      <vt:lpstr>2. Les fichiers et formats</vt:lpstr>
      <vt:lpstr>2. Les fichiers et formats</vt:lpstr>
      <vt:lpstr>Présentation PowerPoint</vt:lpstr>
      <vt:lpstr>2. Les fichiers et formats</vt:lpstr>
      <vt:lpstr>2. Les fichiers et formats</vt:lpstr>
      <vt:lpstr>2. Les fichiers et formats</vt:lpstr>
      <vt:lpstr>2. Les fichiers et formats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Des données au Deep Learning</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2020-09-14T09:48:53Z</dcterms:created>
  <dcterms:modified xsi:type="dcterms:W3CDTF">2021-01-07T19:56:32Z</dcterms:modified>
</cp:coreProperties>
</file>