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57" r:id="rId3"/>
    <p:sldId id="258" r:id="rId4"/>
    <p:sldId id="259" r:id="rId5"/>
    <p:sldId id="260" r:id="rId6"/>
    <p:sldId id="280" r:id="rId7"/>
    <p:sldId id="281" r:id="rId8"/>
    <p:sldId id="282" r:id="rId9"/>
    <p:sldId id="285" r:id="rId10"/>
    <p:sldId id="261" r:id="rId11"/>
    <p:sldId id="262" r:id="rId12"/>
    <p:sldId id="276" r:id="rId13"/>
    <p:sldId id="265" r:id="rId14"/>
    <p:sldId id="273" r:id="rId15"/>
    <p:sldId id="263" r:id="rId16"/>
    <p:sldId id="271" r:id="rId17"/>
    <p:sldId id="291" r:id="rId18"/>
    <p:sldId id="268" r:id="rId19"/>
    <p:sldId id="267" r:id="rId20"/>
    <p:sldId id="289" r:id="rId21"/>
    <p:sldId id="269" r:id="rId22"/>
    <p:sldId id="274" r:id="rId23"/>
    <p:sldId id="278" r:id="rId24"/>
    <p:sldId id="292" r:id="rId25"/>
    <p:sldId id="272" r:id="rId26"/>
    <p:sldId id="275" r:id="rId27"/>
    <p:sldId id="26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4747" userDrawn="1">
          <p15:clr>
            <a:srgbClr val="A4A3A4"/>
          </p15:clr>
        </p15:guide>
        <p15:guide id="3" pos="29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80D"/>
    <a:srgbClr val="4D4949"/>
    <a:srgbClr val="080808"/>
    <a:srgbClr val="F2F2F2"/>
    <a:srgbClr val="5C5858"/>
    <a:srgbClr val="868686"/>
    <a:srgbClr val="ED7D31"/>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474" autoAdjust="0"/>
  </p:normalViewPr>
  <p:slideViewPr>
    <p:cSldViewPr snapToGrid="0">
      <p:cViewPr>
        <p:scale>
          <a:sx n="60" d="100"/>
          <a:sy n="60" d="100"/>
        </p:scale>
        <p:origin x="1158" y="600"/>
      </p:cViewPr>
      <p:guideLst>
        <p:guide orient="horz" pos="2205"/>
        <p:guide pos="4747"/>
        <p:guide pos="2955"/>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EC77E-5F95-45DB-B245-344889FD4699}" type="datetimeFigureOut">
              <a:rPr lang="fr-FR" smtClean="0"/>
              <a:t>15/09/2020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1B508-60D6-477C-ACAD-25615CC2D5EA}" type="slidenum">
              <a:rPr lang="fr-FR" smtClean="0"/>
              <a:t>‹N°›</a:t>
            </a:fld>
            <a:endParaRPr lang="fr-FR"/>
          </a:p>
        </p:txBody>
      </p:sp>
    </p:spTree>
    <p:extLst>
      <p:ext uri="{BB962C8B-B14F-4D97-AF65-F5344CB8AC3E}">
        <p14:creationId xmlns:p14="http://schemas.microsoft.com/office/powerpoint/2010/main" val="354624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r.wikipedia.org/wiki/Northbridg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r.wikipedia.org/wiki/Southbridge_(informatiqu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ki/1833"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fr.wikipedia.org/wiki/M%C3%A9tier_Jacquard" TargetMode="External"/><Relationship Id="rId4" Type="http://schemas.openxmlformats.org/officeDocument/2006/relationships/hyperlink" Target="https://fr.wikipedia.org/wiki/Charles_Babbag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mot « Informatique » a été construit à partir du mot « Information » et du suffixe « -</a:t>
            </a:r>
            <a:r>
              <a:rPr lang="fr-FR"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ique</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signifiant « qui est propre à ». </a:t>
            </a:r>
            <a:r>
              <a:rPr lang="fr-FR" dirty="0"/>
              <a:t>Selon d’autres auteurs, informatique serait un mot valise composé de « information » et « automatique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Si l’apparition du mot date de la fin des années 50, ce n’est qu’en 1966 que l'Académie française définit officiellement l’Informatique comme étant la science du traitement (automatique) de l’information.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Par extension, le terme « Informatique » désigne le domaine d’activité, qu’elle soit scientifique/technique ou industrielle, en rapport avec ce traitement de l’information par des machines (ordinateurs, robots, automates,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Dans ce cours, nous nous focaliserons sur des machines particulières, les ordinateurs.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4</a:t>
            </a:fld>
            <a:endParaRPr lang="fr-FR"/>
          </a:p>
        </p:txBody>
      </p:sp>
    </p:spTree>
    <p:extLst>
      <p:ext uri="{BB962C8B-B14F-4D97-AF65-F5344CB8AC3E}">
        <p14:creationId xmlns:p14="http://schemas.microsoft.com/office/powerpoint/2010/main" val="216147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carte mère est la pièce maîtresse d’un ordinateur. Il s’agit d’un circuit imprimé parcouru par des centaines de pistes, reliant et alimentant les connecteurs et les composants électroniques. La carte-mère a pour rôle d’interconnecter tous les éléments de l’ordinateur, qu’ils soient internes ou externes.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13</a:t>
            </a:fld>
            <a:endParaRPr lang="fr-FR"/>
          </a:p>
        </p:txBody>
      </p:sp>
    </p:spTree>
    <p:extLst>
      <p:ext uri="{BB962C8B-B14F-4D97-AF65-F5344CB8AC3E}">
        <p14:creationId xmlns:p14="http://schemas.microsoft.com/office/powerpoint/2010/main" val="231291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Il existe différents formats de carte mère construits pour s’adapter à différentes tailles de boitiers. Le format, également appelé facteur de forme ou facteur d’encombrement va impacter les dimensions de la carte mère et, par extension, l’agencement des composants sur la carte mère et le nombre de connecteurs pour cartes d’extension.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14</a:t>
            </a:fld>
            <a:endParaRPr lang="fr-FR"/>
          </a:p>
        </p:txBody>
      </p:sp>
    </p:spTree>
    <p:extLst>
      <p:ext uri="{BB962C8B-B14F-4D97-AF65-F5344CB8AC3E}">
        <p14:creationId xmlns:p14="http://schemas.microsoft.com/office/powerpoint/2010/main" val="64481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BIOS (Basic Input/Output System) est un petit programme stocké dans une mémoire intégrée à la carte mère. Il permet de gérer des opérations essentielles au démarrage de l'ordinateur telles que : </a:t>
            </a:r>
          </a:p>
          <a:p>
            <a:pPr marL="171450" indent="-171450">
              <a:buFontTx/>
              <a:buChar char="-"/>
            </a:pPr>
            <a:r>
              <a:rPr lang="fr-FR" dirty="0"/>
              <a:t>le test des divers composants et périphériques </a:t>
            </a:r>
          </a:p>
          <a:p>
            <a:pPr marL="171450" indent="-171450">
              <a:buFontTx/>
              <a:buChar char="-"/>
            </a:pPr>
            <a:r>
              <a:rPr lang="fr-FR" dirty="0"/>
              <a:t>le chargement en mémoire et le lancement du système d'exploitation </a:t>
            </a:r>
          </a:p>
          <a:p>
            <a:pPr marL="171450" indent="-171450">
              <a:buFontTx/>
              <a:buChar char="-"/>
            </a:pPr>
            <a:endParaRPr lang="fr-FR" dirty="0"/>
          </a:p>
          <a:p>
            <a:pPr marL="0" indent="0">
              <a:buFontTx/>
              <a:buNone/>
            </a:pPr>
            <a:r>
              <a:rPr lang="fr-FR" dirty="0"/>
              <a:t>L’étape de test est réalisée par un programme appelé POST (pour Power-On Self Test) qui est lancé à chaque démarrage ou redémarrage de l’ordinateur. Le programme POST va envoyer un message à chaque composant essentiel de l’ordinateur en leur demandant de se tester. A chaque composant, ensuite de réaliser son propre test interne en fonction du type de périphérique et du constructeur. </a:t>
            </a:r>
          </a:p>
          <a:p>
            <a:pPr marL="0" indent="0">
              <a:buFontTx/>
              <a:buNone/>
            </a:pPr>
            <a:endParaRPr lang="fr-FR" dirty="0"/>
          </a:p>
          <a:p>
            <a:pPr marL="0" indent="0">
              <a:buFontTx/>
              <a:buNone/>
            </a:pPr>
            <a:r>
              <a:rPr lang="fr-FR" dirty="0"/>
              <a:t>Si un problème est détecté par un composant, celui-ci va renvoyer un message au POST qui va arrêter le démarrage et alerter l’utilisateur par une séquence de bips. La manière dont se présente cette séquence, c’est-à-dire le nombre et la longueur des bips va signaler la nature du problème. Par exemple, si au cours du démarrage, vous entendez un bip long suivi de deux bips courts, en général, cela va plutôt indiquer un problème de carte graphique. Ensuite, à vous de vous référer au manuel de votre ordinateur pour savoir ce que la séquence signifie pour le constructeur de votre bios.   </a:t>
            </a:r>
          </a:p>
          <a:p>
            <a:pPr marL="0" indent="0">
              <a:buFontTx/>
              <a:buNone/>
            </a:pPr>
            <a:r>
              <a:rPr lang="fr-FR" dirty="0"/>
              <a:t>    </a:t>
            </a:r>
          </a:p>
          <a:p>
            <a:pPr marL="0" indent="0">
              <a:buFontTx/>
              <a:buNone/>
            </a:pPr>
            <a:r>
              <a:rPr lang="fr-FR" dirty="0"/>
              <a:t>L’étape de test est particulièrement importante car elle vous permet de faire un premier diagnostic en cas de problème au démarrage et ce, sans attendre la prise en charge par un technicien.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15</a:t>
            </a:fld>
            <a:endParaRPr lang="fr-FR"/>
          </a:p>
        </p:txBody>
      </p:sp>
    </p:spTree>
    <p:extLst>
      <p:ext uri="{BB962C8B-B14F-4D97-AF65-F5344CB8AC3E}">
        <p14:creationId xmlns:p14="http://schemas.microsoft.com/office/powerpoint/2010/main" val="291370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chipset est un ensemble de composants électroniques dont la mission est d'assurer l'interface entre les composants et périphériques de l'ordinateur (processeur, mémoire vive, etc.). Il est souvent composé de deux parties : le pont nord (northbridge) et le pont sud (southbridge).</a:t>
            </a:r>
          </a:p>
          <a:p>
            <a:pPr>
              <a:buFont typeface="Arial" panose="020B0604020202020204" pitchFamily="34" charset="0"/>
              <a:buNone/>
            </a:pPr>
            <a:endParaRPr lang="fr-FR" dirty="0"/>
          </a:p>
          <a:p>
            <a:pPr>
              <a:buFont typeface="Arial" panose="020B0604020202020204" pitchFamily="34" charset="0"/>
              <a:buNone/>
            </a:pPr>
            <a:r>
              <a:rPr lang="fr-FR" dirty="0"/>
              <a:t>Le « pont nord » (en anglais </a:t>
            </a:r>
            <a:r>
              <a:rPr lang="fr-FR" i="1" dirty="0">
                <a:hlinkClick r:id="rId3" tooltip="Northbridge"/>
              </a:rPr>
              <a:t>northbridge</a:t>
            </a:r>
            <a:r>
              <a:rPr lang="fr-FR" dirty="0"/>
              <a:t>) gère la communication entre le processeur et les périphériques « rapides » (mémoire vive, PCI Express, etc.).   </a:t>
            </a:r>
          </a:p>
          <a:p>
            <a:pPr>
              <a:buFont typeface="Arial" panose="020B0604020202020204" pitchFamily="34" charset="0"/>
              <a:buNone/>
            </a:pPr>
            <a:endParaRPr lang="fr-FR" dirty="0"/>
          </a:p>
          <a:p>
            <a:pPr>
              <a:buFont typeface="Arial" panose="020B0604020202020204" pitchFamily="34" charset="0"/>
              <a:buNone/>
            </a:pPr>
            <a:r>
              <a:rPr lang="fr-FR" dirty="0"/>
              <a:t>Le « pont sud » (en anglais </a:t>
            </a:r>
            <a:r>
              <a:rPr lang="fr-FR" i="1" dirty="0">
                <a:hlinkClick r:id="rId4" tooltip="Southbridge (informatique)"/>
              </a:rPr>
              <a:t>southbridge</a:t>
            </a:r>
            <a:r>
              <a:rPr lang="fr-FR" dirty="0"/>
              <a:t>) gère les périphériques « lents » (</a:t>
            </a:r>
            <a:r>
              <a:rPr lang="fr-FR" i="1" dirty="0"/>
              <a:t>disques durs, USB, etc.)</a:t>
            </a:r>
          </a:p>
          <a:p>
            <a:pPr>
              <a:buFont typeface="Arial" panose="020B0604020202020204" pitchFamily="34" charset="0"/>
              <a:buNone/>
            </a:pPr>
            <a:endParaRPr lang="fr-FR" i="1"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16</a:t>
            </a:fld>
            <a:endParaRPr lang="fr-FR"/>
          </a:p>
        </p:txBody>
      </p:sp>
    </p:spTree>
    <p:extLst>
      <p:ext uri="{BB962C8B-B14F-4D97-AF65-F5344CB8AC3E}">
        <p14:creationId xmlns:p14="http://schemas.microsoft.com/office/powerpoint/2010/main" val="151849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Selon le facteur de forme de la carte mère, les deux ponts du chipset peuvent être situées soit au même endroit, soit à 2 endroits différents de la carte mère.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Tout ou partie du chipset peut être protégé par un radiateur qui permet de dissiper la chaleur produite par la puce.</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17</a:t>
            </a:fld>
            <a:endParaRPr lang="fr-FR"/>
          </a:p>
        </p:txBody>
      </p:sp>
    </p:spTree>
    <p:extLst>
      <p:ext uri="{BB962C8B-B14F-4D97-AF65-F5344CB8AC3E}">
        <p14:creationId xmlns:p14="http://schemas.microsoft.com/office/powerpoint/2010/main" val="27025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processeur (ou CPU, de l'anglais Central </a:t>
            </a:r>
            <a:r>
              <a:rPr lang="fr-FR" dirty="0" err="1"/>
              <a:t>Processing</a:t>
            </a:r>
            <a:r>
              <a:rPr lang="fr-FR" dirty="0"/>
              <a:t> Unit) est le composant qui exécute les instructions qui forment un programme informatique. En d'autres termes, le processeur regroupe et traite toutes les informations permettant à l'ordinateur d'effectuer les tâches demandées par l'utilisateur. Il effectue notamment des opérations logiques, arithmétiques et d'entrée-sortie. Il peut être considéré comme le cerveau de l'ordinateur. Un processeur dont tous les composants sont regroupés dans un unique boitier est appelé microprocesseur. Il s'agit des processeurs les plus couramment trouvés dans les machines grand public et dont vous avez un exemple sur l’image en haut à droite.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processeur fait partie des composants de l’ordinateur qui travaillent le plus et donc, chauffent le plus. Afin de prévenir tout dommage, le processeur est habituellement protégé sous un ventirad qui permet de dissiper la chaleur produite lors de son utilisation.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ventirad, composé d'un ventilateur et d'un radiateur, est utilisé dans les systèmes de refroidissement à air (</a:t>
            </a:r>
            <a:r>
              <a:rPr lang="fr-FR" dirty="0" err="1"/>
              <a:t>aircooling</a:t>
            </a:r>
            <a:r>
              <a:rPr lang="fr-FR" dirty="0"/>
              <a:t>). Le refroidissement à air est la méthode de refroidissement la plus courante mais il en existe d'autres : refroidissement à eau (</a:t>
            </a:r>
            <a:r>
              <a:rPr lang="fr-FR" dirty="0" err="1"/>
              <a:t>watercooling</a:t>
            </a:r>
            <a:r>
              <a:rPr lang="fr-FR" dirty="0"/>
              <a:t>), à azote liquide ou à huile.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18</a:t>
            </a:fld>
            <a:endParaRPr lang="fr-FR"/>
          </a:p>
        </p:txBody>
      </p:sp>
    </p:spTree>
    <p:extLst>
      <p:ext uri="{BB962C8B-B14F-4D97-AF65-F5344CB8AC3E}">
        <p14:creationId xmlns:p14="http://schemas.microsoft.com/office/powerpoint/2010/main" val="3660632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mémoire vive (ou RAM, de l'anglais </a:t>
            </a:r>
            <a:r>
              <a:rPr lang="fr-FR" dirty="0" err="1"/>
              <a:t>Random</a:t>
            </a:r>
            <a:r>
              <a:rPr lang="fr-FR" dirty="0"/>
              <a:t> Access Memory) permet à l'ordinateur de stocker des données à court terme pour en rendre l'accès et l'utilisation plus rapides. Lorsque vous ouvrez un document ou lancez un programme (y compris le système d'exploitation de l'ordinateur), les données de celui-ci sont transférées de la mémoire de stockage (disque dur, clé USB, etc.) vers la mémoire vive. L'ordinateur peut alors accéder aux données depuis cet emplacement. La quantité de mémoire vive installée permet de déterminer la vitesse à laquelle des applications peuvent fonctionner et la capacité de l'ordinateur à exécuter plusieurs programmes en même temps. Les données stockées dans la mémoire vive s’effacent automatiquement, par exemple lorsque vous éteignez votre ordinateur. C'est cet aspect volatile de la mémoire vive qui la différencie de la mémoire morte (ROM = Read </a:t>
            </a:r>
            <a:r>
              <a:rPr lang="fr-FR" dirty="0" err="1"/>
              <a:t>Only</a:t>
            </a:r>
            <a:r>
              <a:rPr lang="fr-FR" dirty="0"/>
              <a:t> Memory).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19</a:t>
            </a:fld>
            <a:endParaRPr lang="fr-FR"/>
          </a:p>
        </p:txBody>
      </p:sp>
    </p:spTree>
    <p:extLst>
      <p:ext uri="{BB962C8B-B14F-4D97-AF65-F5344CB8AC3E}">
        <p14:creationId xmlns:p14="http://schemas.microsoft.com/office/powerpoint/2010/main" val="245708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20</a:t>
            </a:fld>
            <a:endParaRPr lang="fr-FR"/>
          </a:p>
        </p:txBody>
      </p:sp>
    </p:spTree>
    <p:extLst>
      <p:ext uri="{BB962C8B-B14F-4D97-AF65-F5344CB8AC3E}">
        <p14:creationId xmlns:p14="http://schemas.microsoft.com/office/powerpoint/2010/main" val="217137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comment ces composants communiquent-ils ensemble ? Via des bus. Un bus est la s</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pécification d'un ensemble d'éléments matériels - câbles, composants électroniques, etc.- ou non permettant à des composants d'échanger des données. Il ne se limite donc pas aux ports ou aux câbles mais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distingue généralement, sur un ordinateur, deux types de bus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a:t>
            </a:r>
            <a:r>
              <a:rPr lang="fr-FR" b="1" dirty="0"/>
              <a:t>bus internes</a:t>
            </a:r>
            <a:r>
              <a:rPr lang="fr-FR" dirty="0"/>
              <a:t> (aussi appelés bus systèmes) qui permettent à deux composants de communiquer.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a:t>
            </a:r>
            <a:r>
              <a:rPr lang="fr-FR" b="1" dirty="0"/>
              <a:t>bus externes (aussi appelés d'extension)</a:t>
            </a:r>
            <a:r>
              <a:rPr lang="fr-FR" dirty="0"/>
              <a:t> permettant de connecter des cartes d'extensions à la carte mère, c'est-à-dire des composants permettant d'étendre les fonctionnalités de l’ordinateur : carte réseau, carte son, etc.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21</a:t>
            </a:fld>
            <a:endParaRPr lang="fr-FR"/>
          </a:p>
        </p:txBody>
      </p:sp>
    </p:spTree>
    <p:extLst>
      <p:ext uri="{BB962C8B-B14F-4D97-AF65-F5344CB8AC3E}">
        <p14:creationId xmlns:p14="http://schemas.microsoft.com/office/powerpoint/2010/main" val="598420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Port PS/2 : permet de connecter de vieux modèles de claviers et souris. Ce connecteur est en voie de disparition</a:t>
            </a:r>
          </a:p>
          <a:p>
            <a:r>
              <a:rPr lang="fr-FR" dirty="0"/>
              <a:t>Sortie VGA et DVI-D : pour des écrans et des vidéoprojecteurs. Là aussi, ces ports sont de moins en moins utilisés et remplacés par le HDMI</a:t>
            </a:r>
          </a:p>
          <a:p>
            <a:r>
              <a:rPr lang="fr-FR" dirty="0"/>
              <a:t>Port e-SATA permet de connecter des disques durs externes. Appelés à disparaître également au profit de l’USB3, plus performant.</a:t>
            </a:r>
          </a:p>
          <a:p>
            <a:r>
              <a:rPr lang="fr-FR" dirty="0"/>
              <a:t>Port Ethernet : pour brancher un câble réseau</a:t>
            </a:r>
          </a:p>
          <a:p>
            <a:r>
              <a:rPr lang="fr-FR" dirty="0"/>
              <a:t>Au niveau des sorties audio Jack, le code couleur est le suivant : </a:t>
            </a:r>
          </a:p>
          <a:p>
            <a:pPr marL="171450" indent="-171450">
              <a:buFontTx/>
              <a:buChar char="-"/>
            </a:pPr>
            <a:r>
              <a:rPr lang="fr-FR" dirty="0"/>
              <a:t>La prise bleue correspond à l’entrée ligne (line in) pour un périphérique d'entrée (dictaphone par exemple) </a:t>
            </a:r>
          </a:p>
          <a:p>
            <a:pPr marL="171450" indent="-171450">
              <a:buFontTx/>
              <a:buChar char="-"/>
            </a:pPr>
            <a:r>
              <a:rPr lang="fr-FR" dirty="0"/>
              <a:t>La prise verte correspond à la sortie ligne (line out) et permet de connecter des enceintes, un casque, etc.</a:t>
            </a:r>
          </a:p>
          <a:p>
            <a:pPr marL="171450" indent="-171450">
              <a:buFontTx/>
              <a:buChar char="-"/>
            </a:pPr>
            <a:r>
              <a:rPr lang="fr-FR" dirty="0"/>
              <a:t>La prise rose est dédiée au micro</a:t>
            </a:r>
          </a:p>
          <a:p>
            <a:pPr marL="171450" indent="-171450">
              <a:buFontTx/>
              <a:buChar char="-"/>
            </a:pPr>
            <a:r>
              <a:rPr lang="fr-FR" dirty="0"/>
              <a:t>Les autres prises sont pour connecter des enceintes supplémentaires (son « </a:t>
            </a:r>
            <a:r>
              <a:rPr lang="fr-FR" dirty="0" err="1"/>
              <a:t>surround</a:t>
            </a:r>
            <a:r>
              <a:rPr lang="fr-FR" dirty="0"/>
              <a:t> »)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25</a:t>
            </a:fld>
            <a:endParaRPr lang="fr-FR"/>
          </a:p>
        </p:txBody>
      </p:sp>
    </p:spTree>
    <p:extLst>
      <p:ext uri="{BB962C8B-B14F-4D97-AF65-F5344CB8AC3E}">
        <p14:creationId xmlns:p14="http://schemas.microsoft.com/office/powerpoint/2010/main" val="151282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 pour comprendre comment on est arrivés à nos ordinateurs portables et autres smartphones (qui sont en fait des ordinateurs de poche), nous allons découvrir l’histoire de ces appareils. </a:t>
            </a:r>
          </a:p>
          <a:p>
            <a:endParaRPr lang="fr-FR" dirty="0"/>
          </a:p>
          <a:p>
            <a:r>
              <a:rPr lang="fr-FR" dirty="0"/>
              <a:t>Ce que je vous propose ici est une version très simplifiée de l’histoire des ordinateurs. Le but n’est pas de vous faire un panorama complet des différentes évolutions du domaine mais de revenir sur les étapes clés de cette évolution afin que vous puissiez vous rendre compte à quel point l’histoire de l’ordinateur est intimement </a:t>
            </a:r>
            <a:r>
              <a:rPr lang="fr-FR" b="1" dirty="0"/>
              <a:t>liée à celle des mathématiques et de la physique (notamment l’électronique)</a:t>
            </a:r>
            <a:r>
              <a:rPr lang="fr-FR" dirty="0"/>
              <a:t>. Si l’histoire des mathématiques et celle de la physique ont eu un fort impact sur le passé et le présent de l’ordinateur, elles auront un impact tout aussi fort sur son futur.</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a:t>
            </a:fld>
            <a:endParaRPr lang="fr-FR"/>
          </a:p>
        </p:txBody>
      </p:sp>
    </p:spTree>
    <p:extLst>
      <p:ext uri="{BB962C8B-B14F-4D97-AF65-F5344CB8AC3E}">
        <p14:creationId xmlns:p14="http://schemas.microsoft.com/office/powerpoint/2010/main" val="3384024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bloc d’alimentation ou, plus simplement, l’alimentation a pour mission d’alimenter les composants de l’ordinateur. C’est lui qui permet à l’ordinateur de fonctionner. </a:t>
            </a:r>
          </a:p>
          <a:p>
            <a:r>
              <a:rPr lang="fr-FR" dirty="0"/>
              <a:t>Le bloc d’alimentation doit posséder une puissance suffisante pour alimenter les différents périphériques. </a:t>
            </a:r>
          </a:p>
          <a:p>
            <a:endParaRPr lang="fr-FR" dirty="0"/>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 bloc d’alimentation doit permettre d’alimenter vos composants. Il dispose donc de plusieurs câbles, chacun dédié à un composant différent. Vous aurez ainsi un câble pour l’alimentation de la carte mère, un pour le ventilateur du processeur, un pour chacun de vos disques durs / lecteurs de disques, et ainsi de suite.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26</a:t>
            </a:fld>
            <a:endParaRPr lang="fr-FR"/>
          </a:p>
        </p:txBody>
      </p:sp>
    </p:spTree>
    <p:extLst>
      <p:ext uri="{BB962C8B-B14F-4D97-AF65-F5344CB8AC3E}">
        <p14:creationId xmlns:p14="http://schemas.microsoft.com/office/powerpoint/2010/main" val="131993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Notre histoire commence environ 3000 ans avant notre ère, par l’apparition de l’abaque en Mésopotamie. Le mot abaque désigne tout instrument mécanique plan facilitant le calcul.  </a:t>
            </a:r>
          </a:p>
          <a:p>
            <a:r>
              <a:rPr lang="fr-FR" dirty="0"/>
              <a:t>Les abaques ont pris, à travers le temps et les civilisations qui les ont créés, diverses formes : de la plaque d’argile aux bouliers en passant par les bâtons de calcul et par l’utilisation de galets de pierre.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petite histoire, un des premiers « outils » d’aide au calcul utilisé par l’Homme, en dehors de ses mains et de ses pieds, est le caillou. Et "Caillou" se dit </a:t>
            </a:r>
            <a:r>
              <a:rPr lang="fr-FR" dirty="0" err="1"/>
              <a:t>calculus</a:t>
            </a:r>
            <a:r>
              <a:rPr lang="fr-FR" dirty="0"/>
              <a:t> en latin, ce qui a donné le mot calcul en français. Dans certains domaines comme la médecine, calcul a gardé son étymologie d’origine. Du coup, si on vous dit que vous avez des calculs rénaux, ça veut pas dire que vos reins font des additions.  </a:t>
            </a:r>
          </a:p>
          <a:p>
            <a:endParaRPr lang="fr-FR" dirty="0"/>
          </a:p>
          <a:p>
            <a:r>
              <a:rPr lang="fr-FR" dirty="0"/>
              <a:t>------</a:t>
            </a:r>
          </a:p>
          <a:p>
            <a:r>
              <a:rPr lang="fr-FR" dirty="0"/>
              <a:t>Quant à la </a:t>
            </a:r>
            <a:r>
              <a:rPr lang="fr-FR" b="1" dirty="0"/>
              <a:t>machine d'Anticythère, appelée comme ça car elle a été retrouvée près de l’île grecque d’Anticythère, elle</a:t>
            </a:r>
            <a:r>
              <a:rPr lang="fr-FR" dirty="0"/>
              <a:t> est considérée comme le premier calculateur mécanique. Elle permettait de calculer des positions astronomiques aidant ainsi à la navigation. Elle était composée d’engrenages de bronze. Seuls des fragments de cette machine ont été retrouvés mais des reconstitutions fonctionnelles ont été réalisées. </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6</a:t>
            </a:fld>
            <a:endParaRPr lang="fr-FR"/>
          </a:p>
        </p:txBody>
      </p:sp>
    </p:spTree>
    <p:extLst>
      <p:ext uri="{BB962C8B-B14F-4D97-AF65-F5344CB8AC3E}">
        <p14:creationId xmlns:p14="http://schemas.microsoft.com/office/powerpoint/2010/main" val="194934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Quelques siècles plus tard, la technologie a fait un bond et on voit se développer les premières machines à calculer, les ancêtres de nos calculatrices.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1642, Blaise Pascal, qui n’a encore que 19 ans à cette époque, construit la Pascaline afin d’aider son père, percepteur d’impôts dans son travail. Elle est considérée comme la première calculatrice mécanique pouvant effectuer des additions et des soustractions. On pouvait y entrer jusqu’à 8 chiffres. Le mécanisme utilisait des roues dentées, du type de celles que l’on trouve dans les horloges. </a:t>
            </a:r>
          </a:p>
          <a:p>
            <a:endParaRPr lang="fr-FR" dirty="0"/>
          </a:p>
          <a:p>
            <a:r>
              <a:rPr lang="fr-FR" dirty="0"/>
              <a:t>Inspiré par la Pascaline, Leibniz s’intéresse à son tour au développement de machines à calculer. Ses travaux aboutirent à la construction de deux machines. Seule celle de 1694 nous est parvenue. Elle était censée pouvoir faire les 4 types d’opérations (addition, soustraction, multiplication, division) directement mais malheureusement, elle avait un problème de report de retenue. </a:t>
            </a:r>
          </a:p>
          <a:p>
            <a:endParaRPr lang="fr-FR" dirty="0"/>
          </a:p>
          <a:p>
            <a:r>
              <a:rPr lang="fr-FR" dirty="0"/>
              <a:t>Si ce ne sont pas les deux seules tentatives de créer des machines à calculer mécaniques au 17</a:t>
            </a:r>
            <a:r>
              <a:rPr lang="fr-FR" baseline="30000" dirty="0"/>
              <a:t>ème</a:t>
            </a:r>
            <a:r>
              <a:rPr lang="fr-FR" dirty="0"/>
              <a:t> siècle, il s’agit des plus connues. Notons que la Pascaline était la seule machine opérationnelle à cette époque.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7</a:t>
            </a:fld>
            <a:endParaRPr lang="fr-FR"/>
          </a:p>
        </p:txBody>
      </p:sp>
    </p:spTree>
    <p:extLst>
      <p:ext uri="{BB962C8B-B14F-4D97-AF65-F5344CB8AC3E}">
        <p14:creationId xmlns:p14="http://schemas.microsoft.com/office/powerpoint/2010/main" val="196354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Quelques siècles plus tard, l’invention des cartes perforées a marqué l’apparition des premières machines programmables. En 1801, l’inventeur Charles Jacquard, fil d’un maître fabricant en soie de la région Lyonnaise, met au point un métier à tisser programmable qui tisse un motif « encodé » sur des cartes perforées. </a:t>
            </a:r>
          </a:p>
          <a:p>
            <a:endParaRPr lang="fr-FR" dirty="0"/>
          </a:p>
          <a:p>
            <a:r>
              <a:rPr lang="fr-FR" dirty="0"/>
              <a:t>Pour la petite histoire, Jacquard a conçu ce métier à tisser pour adoucir les conditions du travail des enfants dans les ateliers de tissage, conditions qui pouvaient être assez dures et dont il avait lui-même fait l’expérience dans sa jeunesse. Malheureusement, son invention a déclenché une révolte chez les ouvriers de la soie … quant aux enfants, ils allèrent travailler dans les usines … où les conditions de travail étaient encore plus dures.  </a:t>
            </a:r>
          </a:p>
          <a:p>
            <a:endParaRPr lang="fr-FR" dirty="0"/>
          </a:p>
          <a:p>
            <a:r>
              <a:rPr lang="fr-FR" dirty="0"/>
              <a:t>En </a:t>
            </a:r>
            <a:r>
              <a:rPr lang="fr-FR" dirty="0">
                <a:hlinkClick r:id="rId3" tooltip="1833"/>
              </a:rPr>
              <a:t>1833</a:t>
            </a:r>
            <a:r>
              <a:rPr lang="fr-FR" dirty="0"/>
              <a:t>, </a:t>
            </a:r>
            <a:r>
              <a:rPr lang="fr-FR" dirty="0">
                <a:hlinkClick r:id="rId4" tooltip="Charles Babbage"/>
              </a:rPr>
              <a:t>Charles Babbage</a:t>
            </a:r>
            <a:r>
              <a:rPr lang="fr-FR" dirty="0"/>
              <a:t>, passionné par le </a:t>
            </a:r>
            <a:r>
              <a:rPr lang="fr-FR" dirty="0">
                <a:hlinkClick r:id="rId5" tooltip="Métier Jacquard"/>
              </a:rPr>
              <a:t>métier Jacquard</a:t>
            </a:r>
            <a:r>
              <a:rPr lang="fr-FR" dirty="0"/>
              <a:t>, conçoit un calculateur mécanique programmable, fonctionnant à la vapeur, qui utilise des cartes perforées pour ses données et ses instructions. Charles Babbage n’achèvera jamais la construction de sa machine et ne laissera derrière lui qu’un prototype inachevé en 1880 (celui de la photo). Son fils, Henry, reprendra ensuite les travaux de son père et terminera le développement de la machine en 1910. </a:t>
            </a:r>
          </a:p>
          <a:p>
            <a:endParaRPr lang="fr-FR" dirty="0"/>
          </a:p>
          <a:p>
            <a:r>
              <a:rPr lang="fr-FR" dirty="0"/>
              <a:t>La mathématicienne Ada Lovelace travaillait avec Charles Babbage. Elle a conçu, pour sa machine analytique, les premiers programmes qui se composaient d’une série de cartes perforées. Ada a été la première personne a percevoir le réel potentiel de ces machines programmables au-delà du simple calcul. </a:t>
            </a:r>
          </a:p>
          <a:p>
            <a:endParaRPr lang="fr-FR" dirty="0"/>
          </a:p>
          <a:p>
            <a:r>
              <a:rPr lang="fr-FR" dirty="0"/>
              <a:t>Parallèlement, George Boole met au point le calcul booléen (ou algèbre de Boole) qui est une approche algébrique de la logique dans laquelle : </a:t>
            </a:r>
          </a:p>
          <a:p>
            <a:pPr marL="171450" indent="-171450">
              <a:buFontTx/>
              <a:buChar char="-"/>
            </a:pPr>
            <a:r>
              <a:rPr lang="fr-FR" dirty="0"/>
              <a:t>au lieu de manipuler des nombres, on manipule des valeurs de vérité (vrai ou faux) et où</a:t>
            </a:r>
          </a:p>
          <a:p>
            <a:pPr marL="171450" indent="-171450">
              <a:buFontTx/>
              <a:buChar char="-"/>
            </a:pPr>
            <a:r>
              <a:rPr lang="fr-FR" dirty="0"/>
              <a:t>Au lieu d’effectuer des opérations du  type addition, soustraction et autres, on effectue des opérations du type OU, ET, NON</a:t>
            </a:r>
          </a:p>
          <a:p>
            <a:pPr marL="0" indent="0">
              <a:buFontTx/>
              <a:buNone/>
            </a:pPr>
            <a:r>
              <a:rPr lang="fr-FR" dirty="0"/>
              <a:t>L’algèbre de Boole est appliquée dans le domaine du développement informatique et permet à un ordinateur d’évaluer les résultats d’un test. </a:t>
            </a:r>
          </a:p>
          <a:p>
            <a:pPr marL="0" indent="0">
              <a:buFontTx/>
              <a:buNone/>
            </a:pPr>
            <a:endParaRPr lang="fr-FR" dirty="0"/>
          </a:p>
          <a:p>
            <a:pPr marL="0" indent="0">
              <a:buFontTx/>
              <a:buNone/>
            </a:pPr>
            <a:r>
              <a:rPr lang="fr-FR" dirty="0"/>
              <a:t>Toutes ces avancées technologiques et scientifiques combinées ont permis de créer les premiers ordinateurs.</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8</a:t>
            </a:fld>
            <a:endParaRPr lang="fr-FR"/>
          </a:p>
        </p:txBody>
      </p:sp>
    </p:spTree>
    <p:extLst>
      <p:ext uri="{BB962C8B-B14F-4D97-AF65-F5344CB8AC3E}">
        <p14:creationId xmlns:p14="http://schemas.microsoft.com/office/powerpoint/2010/main" val="14572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première génération d’ordinateurs utilisait des tubes à vides qui sont des composants permettant de contrôler la puissance du courant électrique. Leur taille et leur consommation électrique était considérable. Par exemple, l’</a:t>
            </a:r>
            <a:r>
              <a:rPr lang="fr-FR" dirty="0" err="1"/>
              <a:t>éniac</a:t>
            </a:r>
            <a:r>
              <a:rPr lang="fr-FR" dirty="0"/>
              <a:t>, l’ordinateur utilisé pour mettre au point la bombe H, s’étendait sur plus 160 m</a:t>
            </a:r>
            <a:r>
              <a:rPr lang="fr-FR" baseline="30000" dirty="0"/>
              <a:t>2</a:t>
            </a:r>
            <a:r>
              <a:rPr lang="fr-FR" dirty="0"/>
              <a:t> et pesait la bagatelle de 30 tonnes.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deuxième génération utilisait des transistors qui ont rapidement remplacé les tubes à vides. Les transistors étaient plus petits, plus économes, plus solides … et plus performants.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troisième génération s’est développée grâce à l’apparition des circuits intégrés (c’est-à-dire des puces électroniques) qui ont permis de rendre les ordinateurs plus petits et moins coûteux. L’usage des deux premières générations d’ordinateurs était surtout militaire du fait du coût et des contraintes d’entretien de ces machines.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troisième génération, par contre, marque l’arrivée des ordinateurs dans la vie civile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quatrième génération d’ordinateurs est marquée par la miniaturisation grandissante des composants et notamment du processeur avec l’apparition du microprocesseur. Un microprocesseur est un processeur dont tous les composants sont regroupés dans un unique boitier. Cette génération marque le début de l’ère de l’informatique familiale.</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9</a:t>
            </a:fld>
            <a:endParaRPr lang="fr-FR"/>
          </a:p>
        </p:txBody>
      </p:sp>
    </p:spTree>
    <p:extLst>
      <p:ext uri="{BB962C8B-B14F-4D97-AF65-F5344CB8AC3E}">
        <p14:creationId xmlns:p14="http://schemas.microsoft.com/office/powerpoint/2010/main" val="295566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10</a:t>
            </a:fld>
            <a:endParaRPr lang="fr-FR"/>
          </a:p>
        </p:txBody>
      </p:sp>
    </p:spTree>
    <p:extLst>
      <p:ext uri="{BB962C8B-B14F-4D97-AF65-F5344CB8AC3E}">
        <p14:creationId xmlns:p14="http://schemas.microsoft.com/office/powerpoint/2010/main" val="131592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qui nous intéresse dans ce cours, c’est l’ordinateur qui est composé de matériel, c’est-à-dire de pièces détachées situées à l’intérieur ou à l’extérieur de l’appareil ; et de logiciel, qui correspond à la partie immatérielle de l’ordinateur, celle qui manipule les données et qui détermine les tâches que l’ordinateur peut, ou non, effectuer.</a:t>
            </a:r>
          </a:p>
          <a:p>
            <a:endParaRPr lang="fr-FR" dirty="0"/>
          </a:p>
          <a:p>
            <a:r>
              <a:rPr lang="fr-FR" dirty="0"/>
              <a:t>Si on devait utiliser une métaphore, on pourrait dire que le matériel ou hardware correspond aux musiciens et à leurs instruments tandis que le logiciel correspond à la partition qu’ils s’apprêtent à jouer. Examinons de plus près le matériel.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11</a:t>
            </a:fld>
            <a:endParaRPr lang="fr-FR"/>
          </a:p>
        </p:txBody>
      </p:sp>
    </p:spTree>
    <p:extLst>
      <p:ext uri="{BB962C8B-B14F-4D97-AF65-F5344CB8AC3E}">
        <p14:creationId xmlns:p14="http://schemas.microsoft.com/office/powerpoint/2010/main" val="321770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12</a:t>
            </a:fld>
            <a:endParaRPr lang="fr-FR"/>
          </a:p>
        </p:txBody>
      </p:sp>
    </p:spTree>
    <p:extLst>
      <p:ext uri="{BB962C8B-B14F-4D97-AF65-F5344CB8AC3E}">
        <p14:creationId xmlns:p14="http://schemas.microsoft.com/office/powerpoint/2010/main" val="23291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CB006-DF34-4BEC-A350-394CEE35EA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5A11389-B6A5-4A45-9AA2-F049A5777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743754-9047-4DA8-AEB3-0EE2BBB2E5A7}"/>
              </a:ext>
            </a:extLst>
          </p:cNvPr>
          <p:cNvSpPr>
            <a:spLocks noGrp="1"/>
          </p:cNvSpPr>
          <p:nvPr>
            <p:ph type="dt" sz="half" idx="10"/>
          </p:nvPr>
        </p:nvSpPr>
        <p:spPr/>
        <p:txBody>
          <a:bodyPr/>
          <a:lstStyle/>
          <a:p>
            <a:fld id="{2C85E4AE-E686-4ACB-B386-D8DBB22F55E2}" type="datetime1">
              <a:rPr lang="fr-FR" smtClean="0"/>
              <a:t>15/09/2020</a:t>
            </a:fld>
            <a:endParaRPr lang="fr-FR"/>
          </a:p>
        </p:txBody>
      </p:sp>
      <p:sp>
        <p:nvSpPr>
          <p:cNvPr id="5" name="Espace réservé du pied de page 4">
            <a:extLst>
              <a:ext uri="{FF2B5EF4-FFF2-40B4-BE49-F238E27FC236}">
                <a16:creationId xmlns:a16="http://schemas.microsoft.com/office/drawing/2014/main" id="{7FE10416-301B-4E61-A378-CC7FC58CD04A}"/>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811140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142CB-202D-4CD9-8A01-1E04B78F71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E21340-FE62-4D4D-9CAF-FEBC4F3E40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24C330-6911-4582-9BC8-8ADE656EDB6B}"/>
              </a:ext>
            </a:extLst>
          </p:cNvPr>
          <p:cNvSpPr>
            <a:spLocks noGrp="1"/>
          </p:cNvSpPr>
          <p:nvPr>
            <p:ph type="dt" sz="half" idx="10"/>
          </p:nvPr>
        </p:nvSpPr>
        <p:spPr/>
        <p:txBody>
          <a:bodyPr/>
          <a:lstStyle/>
          <a:p>
            <a:fld id="{C369E355-E568-4E2C-8333-CC95135B8155}" type="datetime1">
              <a:rPr lang="fr-FR" smtClean="0"/>
              <a:t>15/09/2020</a:t>
            </a:fld>
            <a:endParaRPr lang="fr-FR"/>
          </a:p>
        </p:txBody>
      </p:sp>
      <p:sp>
        <p:nvSpPr>
          <p:cNvPr id="5" name="Espace réservé du pied de page 4">
            <a:extLst>
              <a:ext uri="{FF2B5EF4-FFF2-40B4-BE49-F238E27FC236}">
                <a16:creationId xmlns:a16="http://schemas.microsoft.com/office/drawing/2014/main" id="{8BC50F64-9612-41A0-998D-85E2298A9F8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4483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744C41-40D8-4D66-9FCF-6B55BFDAEC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99DEEA-814A-4E9E-A1BE-5A067CCE76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D3766A-4028-4DFF-B52C-F3FAD4B2FE85}"/>
              </a:ext>
            </a:extLst>
          </p:cNvPr>
          <p:cNvSpPr>
            <a:spLocks noGrp="1"/>
          </p:cNvSpPr>
          <p:nvPr>
            <p:ph type="dt" sz="half" idx="10"/>
          </p:nvPr>
        </p:nvSpPr>
        <p:spPr/>
        <p:txBody>
          <a:bodyPr/>
          <a:lstStyle/>
          <a:p>
            <a:fld id="{4BC7FBD7-8160-44E0-A821-BDFD66DCBB6B}" type="datetime1">
              <a:rPr lang="fr-FR" smtClean="0"/>
              <a:t>15/09/2020</a:t>
            </a:fld>
            <a:endParaRPr lang="fr-FR"/>
          </a:p>
        </p:txBody>
      </p:sp>
      <p:sp>
        <p:nvSpPr>
          <p:cNvPr id="5" name="Espace réservé du pied de page 4">
            <a:extLst>
              <a:ext uri="{FF2B5EF4-FFF2-40B4-BE49-F238E27FC236}">
                <a16:creationId xmlns:a16="http://schemas.microsoft.com/office/drawing/2014/main" id="{145FC2F2-3CD0-4EBD-B366-19F899D3509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5346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54DD-40D4-4DD8-9318-2EA347FBF5AF}"/>
              </a:ext>
            </a:extLst>
          </p:cNvPr>
          <p:cNvSpPr>
            <a:spLocks noGrp="1"/>
          </p:cNvSpPr>
          <p:nvPr>
            <p:ph type="title"/>
          </p:nvPr>
        </p:nvSpPr>
        <p:spPr/>
        <p:txBody>
          <a:bodyPr>
            <a:normAutofit/>
          </a:bodyPr>
          <a:lstStyle>
            <a:lvl1pPr>
              <a:defRPr sz="3200" cap="none" spc="-15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312B71B-E8F9-450A-B50F-7AADEE9D2EF8}"/>
              </a:ext>
            </a:extLst>
          </p:cNvPr>
          <p:cNvSpPr>
            <a:spLocks noGrp="1"/>
          </p:cNvSpPr>
          <p:nvPr>
            <p:ph idx="1"/>
          </p:nvPr>
        </p:nvSpPr>
        <p:spPr/>
        <p:txBody>
          <a:bodyPr/>
          <a:lstStyle>
            <a:lvl1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DE9B6EF-C8D7-4D9C-9F16-C4B5B7E011D7}"/>
              </a:ext>
            </a:extLst>
          </p:cNvPr>
          <p:cNvSpPr>
            <a:spLocks noGrp="1"/>
          </p:cNvSpPr>
          <p:nvPr>
            <p:ph type="dt" sz="half" idx="10"/>
          </p:nvPr>
        </p:nvSpPr>
        <p:spPr/>
        <p:txBody>
          <a:bodyPr/>
          <a:lstStyle/>
          <a:p>
            <a:fld id="{C0A2B7B6-9FAC-484E-9EA5-EDA100B0E466}" type="datetime1">
              <a:rPr lang="fr-FR" smtClean="0"/>
              <a:t>15/09/2020</a:t>
            </a:fld>
            <a:endParaRPr lang="fr-FR"/>
          </a:p>
        </p:txBody>
      </p:sp>
      <p:sp>
        <p:nvSpPr>
          <p:cNvPr id="5" name="Espace réservé du pied de page 4">
            <a:extLst>
              <a:ext uri="{FF2B5EF4-FFF2-40B4-BE49-F238E27FC236}">
                <a16:creationId xmlns:a16="http://schemas.microsoft.com/office/drawing/2014/main" id="{11302B71-CE33-4D45-B317-69EF3CAE26F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48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19F3B-9BD8-438D-9760-1380E459018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FB4B0A-C4E6-477E-9C3B-4D73F21F5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633AF9-B130-4EA7-B60D-1EA813F2B8D3}"/>
              </a:ext>
            </a:extLst>
          </p:cNvPr>
          <p:cNvSpPr>
            <a:spLocks noGrp="1"/>
          </p:cNvSpPr>
          <p:nvPr>
            <p:ph type="dt" sz="half" idx="10"/>
          </p:nvPr>
        </p:nvSpPr>
        <p:spPr/>
        <p:txBody>
          <a:bodyPr/>
          <a:lstStyle/>
          <a:p>
            <a:fld id="{D29FBA0B-35E0-402B-B81A-60F2DCC7A3C3}" type="datetime1">
              <a:rPr lang="fr-FR" smtClean="0"/>
              <a:t>15/09/2020</a:t>
            </a:fld>
            <a:endParaRPr lang="fr-FR"/>
          </a:p>
        </p:txBody>
      </p:sp>
      <p:sp>
        <p:nvSpPr>
          <p:cNvPr id="5" name="Espace réservé du pied de page 4">
            <a:extLst>
              <a:ext uri="{FF2B5EF4-FFF2-40B4-BE49-F238E27FC236}">
                <a16:creationId xmlns:a16="http://schemas.microsoft.com/office/drawing/2014/main" id="{6CAD6CA3-B4D2-40FB-9BDA-494F995196C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024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B1CD-7A07-4873-B1A4-7FEB684DCE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6E0E38-8A47-4A19-96DC-BD9BB552FD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877B12-B72F-411F-9B7D-AAC960C6525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255496-8723-4FE5-971B-3D2FD26D9BDA}"/>
              </a:ext>
            </a:extLst>
          </p:cNvPr>
          <p:cNvSpPr>
            <a:spLocks noGrp="1"/>
          </p:cNvSpPr>
          <p:nvPr>
            <p:ph type="dt" sz="half" idx="10"/>
          </p:nvPr>
        </p:nvSpPr>
        <p:spPr/>
        <p:txBody>
          <a:bodyPr/>
          <a:lstStyle/>
          <a:p>
            <a:fld id="{1C545578-E3DB-40F6-BC01-66CCE72E58D8}" type="datetime1">
              <a:rPr lang="fr-FR" smtClean="0"/>
              <a:t>15/09/2020</a:t>
            </a:fld>
            <a:endParaRPr lang="fr-FR"/>
          </a:p>
        </p:txBody>
      </p:sp>
      <p:sp>
        <p:nvSpPr>
          <p:cNvPr id="6" name="Espace réservé du pied de page 5">
            <a:extLst>
              <a:ext uri="{FF2B5EF4-FFF2-40B4-BE49-F238E27FC236}">
                <a16:creationId xmlns:a16="http://schemas.microsoft.com/office/drawing/2014/main" id="{15C534AE-1444-49F5-9114-3F2340EF989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850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78907-21FC-4D8D-BA59-B585C977D6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4034462-67E3-4BBC-801B-22977863A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50D98E-41FB-4244-AE68-03124CF4C9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C416BD-C23C-428D-8C2E-19DB192E7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FC3B23-3AAD-4F0D-9AE3-03486E5A3F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C1441C5-BC8A-4844-B022-89EF7A0499BB}"/>
              </a:ext>
            </a:extLst>
          </p:cNvPr>
          <p:cNvSpPr>
            <a:spLocks noGrp="1"/>
          </p:cNvSpPr>
          <p:nvPr>
            <p:ph type="dt" sz="half" idx="10"/>
          </p:nvPr>
        </p:nvSpPr>
        <p:spPr/>
        <p:txBody>
          <a:bodyPr/>
          <a:lstStyle/>
          <a:p>
            <a:fld id="{2EA567F9-8568-407B-8DF3-CB1473B3F182}" type="datetime1">
              <a:rPr lang="fr-FR" smtClean="0"/>
              <a:t>15/09/2020</a:t>
            </a:fld>
            <a:endParaRPr lang="fr-FR"/>
          </a:p>
        </p:txBody>
      </p:sp>
      <p:sp>
        <p:nvSpPr>
          <p:cNvPr id="8" name="Espace réservé du pied de page 7">
            <a:extLst>
              <a:ext uri="{FF2B5EF4-FFF2-40B4-BE49-F238E27FC236}">
                <a16:creationId xmlns:a16="http://schemas.microsoft.com/office/drawing/2014/main" id="{742BA992-C921-4545-B6F4-E294A88CD9B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7262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2BCD9-EDFD-447A-9793-2403B5F7B4C1}"/>
              </a:ext>
            </a:extLst>
          </p:cNvPr>
          <p:cNvSpPr>
            <a:spLocks noGrp="1"/>
          </p:cNvSpPr>
          <p:nvPr>
            <p:ph type="title"/>
          </p:nvPr>
        </p:nvSpPr>
        <p:spPr/>
        <p:txBody>
          <a:bodyPr/>
          <a:lstStyle>
            <a:lvl1pPr>
              <a:defRPr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AC2FD28-8401-429A-BAA0-41EEC025C6ED}"/>
              </a:ext>
            </a:extLst>
          </p:cNvPr>
          <p:cNvSpPr>
            <a:spLocks noGrp="1"/>
          </p:cNvSpPr>
          <p:nvPr>
            <p:ph type="dt" sz="half" idx="10"/>
          </p:nvPr>
        </p:nvSpPr>
        <p:spPr/>
        <p:txBody>
          <a:bodyPr/>
          <a:lstStyle/>
          <a:p>
            <a:fld id="{684301C5-1989-4FDD-AF3C-8A954F7D5B28}" type="datetime1">
              <a:rPr lang="fr-FR" smtClean="0"/>
              <a:t>15/09/2020</a:t>
            </a:fld>
            <a:endParaRPr lang="fr-FR"/>
          </a:p>
        </p:txBody>
      </p:sp>
      <p:sp>
        <p:nvSpPr>
          <p:cNvPr id="4" name="Espace réservé du pied de page 3">
            <a:extLst>
              <a:ext uri="{FF2B5EF4-FFF2-40B4-BE49-F238E27FC236}">
                <a16:creationId xmlns:a16="http://schemas.microsoft.com/office/drawing/2014/main" id="{D75AEF26-B786-4BBA-A302-DDDCA566A61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196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441D17-1C4A-4313-A236-5E97A3E0B139}"/>
              </a:ext>
            </a:extLst>
          </p:cNvPr>
          <p:cNvSpPr>
            <a:spLocks noGrp="1"/>
          </p:cNvSpPr>
          <p:nvPr>
            <p:ph type="dt" sz="half" idx="10"/>
          </p:nvPr>
        </p:nvSpPr>
        <p:spPr/>
        <p:txBody>
          <a:bodyPr/>
          <a:lstStyle/>
          <a:p>
            <a:fld id="{D52B6FAD-FE07-4847-B8B4-49D0AF6694CF}" type="datetime1">
              <a:rPr lang="fr-FR" smtClean="0"/>
              <a:t>15/09/2020</a:t>
            </a:fld>
            <a:endParaRPr lang="fr-FR"/>
          </a:p>
        </p:txBody>
      </p:sp>
      <p:sp>
        <p:nvSpPr>
          <p:cNvPr id="3" name="Espace réservé du pied de page 2">
            <a:extLst>
              <a:ext uri="{FF2B5EF4-FFF2-40B4-BE49-F238E27FC236}">
                <a16:creationId xmlns:a16="http://schemas.microsoft.com/office/drawing/2014/main" id="{09BFC41C-D791-4A4D-8254-44E02BD92D6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874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3905B-3000-41A3-BF13-CC16E9948F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2CA1D5-3E02-4E66-93A4-EA5974091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57D6E9-18C4-4AAC-BF35-3E459D17E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711A47-070C-4419-A6FC-E8F381877139}"/>
              </a:ext>
            </a:extLst>
          </p:cNvPr>
          <p:cNvSpPr>
            <a:spLocks noGrp="1"/>
          </p:cNvSpPr>
          <p:nvPr>
            <p:ph type="dt" sz="half" idx="10"/>
          </p:nvPr>
        </p:nvSpPr>
        <p:spPr/>
        <p:txBody>
          <a:bodyPr/>
          <a:lstStyle/>
          <a:p>
            <a:fld id="{0F2959AA-18E3-4CB7-947D-05C45EA847E6}" type="datetime1">
              <a:rPr lang="fr-FR" smtClean="0"/>
              <a:t>15/09/2020</a:t>
            </a:fld>
            <a:endParaRPr lang="fr-FR"/>
          </a:p>
        </p:txBody>
      </p:sp>
      <p:sp>
        <p:nvSpPr>
          <p:cNvPr id="6" name="Espace réservé du pied de page 5">
            <a:extLst>
              <a:ext uri="{FF2B5EF4-FFF2-40B4-BE49-F238E27FC236}">
                <a16:creationId xmlns:a16="http://schemas.microsoft.com/office/drawing/2014/main" id="{CF1BAAF4-91B7-44A3-9B72-9333F8B12AA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0908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32723-E77D-4FCE-A1FC-B2D4C1FED7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FEC1DBE-D255-4030-AEA3-601B28C53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1F44AD-F683-4E4B-A6B5-DB50757E6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FAE86B-8BA9-4E60-B703-9647847902C1}"/>
              </a:ext>
            </a:extLst>
          </p:cNvPr>
          <p:cNvSpPr>
            <a:spLocks noGrp="1"/>
          </p:cNvSpPr>
          <p:nvPr>
            <p:ph type="dt" sz="half" idx="10"/>
          </p:nvPr>
        </p:nvSpPr>
        <p:spPr/>
        <p:txBody>
          <a:bodyPr/>
          <a:lstStyle/>
          <a:p>
            <a:fld id="{8AC6107B-F25C-4128-A43B-484D015CFB7B}" type="datetime1">
              <a:rPr lang="fr-FR" smtClean="0"/>
              <a:t>15/09/2020</a:t>
            </a:fld>
            <a:endParaRPr lang="fr-FR"/>
          </a:p>
        </p:txBody>
      </p:sp>
      <p:sp>
        <p:nvSpPr>
          <p:cNvPr id="6" name="Espace réservé du pied de page 5">
            <a:extLst>
              <a:ext uri="{FF2B5EF4-FFF2-40B4-BE49-F238E27FC236}">
                <a16:creationId xmlns:a16="http://schemas.microsoft.com/office/drawing/2014/main" id="{D259458C-6192-487B-9E4F-EC9DEC98CFC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56577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24B6C1-C66F-418A-921F-329F494A7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36A932-CD86-48D2-AA4A-7B068D887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821F19-1831-4DEE-BF40-70E5CB34A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57821-EF42-440B-B44D-05400DA1E3BB}" type="datetime1">
              <a:rPr lang="fr-FR" smtClean="0"/>
              <a:t>15/09/2020</a:t>
            </a:fld>
            <a:endParaRPr lang="fr-FR"/>
          </a:p>
        </p:txBody>
      </p:sp>
      <p:sp>
        <p:nvSpPr>
          <p:cNvPr id="5" name="Espace réservé du pied de page 4">
            <a:extLst>
              <a:ext uri="{FF2B5EF4-FFF2-40B4-BE49-F238E27FC236}">
                <a16:creationId xmlns:a16="http://schemas.microsoft.com/office/drawing/2014/main" id="{642355E8-F5F1-4882-84EB-F3922280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7" name="ZoneTexte 6">
            <a:extLst>
              <a:ext uri="{FF2B5EF4-FFF2-40B4-BE49-F238E27FC236}">
                <a16:creationId xmlns:a16="http://schemas.microsoft.com/office/drawing/2014/main" id="{AA7099C1-387E-4F97-9263-57B49CAAB472}"/>
              </a:ext>
            </a:extLst>
          </p:cNvPr>
          <p:cNvSpPr txBox="1"/>
          <p:nvPr userDrawn="1"/>
        </p:nvSpPr>
        <p:spPr>
          <a:xfrm>
            <a:off x="11218463" y="6492875"/>
            <a:ext cx="955343" cy="307777"/>
          </a:xfrm>
          <a:prstGeom prst="rect">
            <a:avLst/>
          </a:prstGeom>
          <a:noFill/>
        </p:spPr>
        <p:txBody>
          <a:bodyPr wrap="square" rtlCol="0">
            <a:spAutoFit/>
          </a:bodyPr>
          <a:lstStyle/>
          <a:p>
            <a:pPr algn="ctr"/>
            <a:fld id="{B1CC9980-BC01-4D67-8ECA-B6598C532830}" type="slidenum">
              <a:rPr lang="fr-FR" sz="1400" smtClean="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pPr algn="ctr"/>
              <a:t>‹N°›</a:t>
            </a:fld>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 25</a:t>
            </a:r>
          </a:p>
        </p:txBody>
      </p:sp>
    </p:spTree>
    <p:extLst>
      <p:ext uri="{BB962C8B-B14F-4D97-AF65-F5344CB8AC3E}">
        <p14:creationId xmlns:p14="http://schemas.microsoft.com/office/powerpoint/2010/main" val="385783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thinglink.com/scene/85473446175598182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3.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4.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5.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6.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7.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9.wdp"/><Relationship Id="rId5" Type="http://schemas.openxmlformats.org/officeDocument/2006/relationships/image" Target="../media/image31.png"/><Relationship Id="rId4" Type="http://schemas.microsoft.com/office/2007/relationships/hdphoto" Target="../media/hdphoto18.wdp"/></Relationships>
</file>

<file path=ppt/slides/_rels/slide18.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microsoft.com/office/2007/relationships/hdphoto" Target="../media/hdphoto21.wdp"/><Relationship Id="rId5" Type="http://schemas.openxmlformats.org/officeDocument/2006/relationships/image" Target="../media/image33.png"/><Relationship Id="rId4" Type="http://schemas.microsoft.com/office/2007/relationships/hdphoto" Target="../media/hdphoto20.wdp"/></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24.wdp"/><Relationship Id="rId5" Type="http://schemas.openxmlformats.org/officeDocument/2006/relationships/image" Target="../media/image36.png"/><Relationship Id="rId4" Type="http://schemas.microsoft.com/office/2007/relationships/hdphoto" Target="../media/hdphoto23.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26.wdp"/><Relationship Id="rId5" Type="http://schemas.openxmlformats.org/officeDocument/2006/relationships/image" Target="../media/image38.png"/><Relationship Id="rId4" Type="http://schemas.microsoft.com/office/2007/relationships/hdphoto" Target="../media/hdphoto25.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7.wdp"/><Relationship Id="rId7" Type="http://schemas.microsoft.com/office/2007/relationships/hdphoto" Target="../media/hdphoto29.wdp"/><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1.png"/><Relationship Id="rId5" Type="http://schemas.microsoft.com/office/2007/relationships/hdphoto" Target="../media/hdphoto28.wdp"/><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30.wdp"/></Relationships>
</file>

<file path=ppt/slides/_rels/slide27.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10.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10.wdp"/><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12.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358E2F-244F-4D52-A7AD-4EF352C52B9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24707" y="5289635"/>
            <a:ext cx="2498143" cy="864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52C2EED-19D1-4528-BF11-D008FC2627F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238"/>
          <a:stretch/>
        </p:blipFill>
        <p:spPr>
          <a:xfrm>
            <a:off x="-13855" y="0"/>
            <a:ext cx="8397541" cy="6858000"/>
          </a:xfrm>
          <a:prstGeom prst="rect">
            <a:avLst/>
          </a:prstGeom>
        </p:spPr>
      </p:pic>
      <p:sp>
        <p:nvSpPr>
          <p:cNvPr id="10" name="ZoneTexte 9">
            <a:extLst>
              <a:ext uri="{FF2B5EF4-FFF2-40B4-BE49-F238E27FC236}">
                <a16:creationId xmlns:a16="http://schemas.microsoft.com/office/drawing/2014/main" id="{E8A6AD71-8A54-4ABD-ABD6-2AD533C9F4F2}"/>
              </a:ext>
            </a:extLst>
          </p:cNvPr>
          <p:cNvSpPr txBox="1"/>
          <p:nvPr/>
        </p:nvSpPr>
        <p:spPr>
          <a:xfrm>
            <a:off x="456904" y="6539347"/>
            <a:ext cx="1717964" cy="338554"/>
          </a:xfrm>
          <a:prstGeom prst="rect">
            <a:avLst/>
          </a:prstGeom>
          <a:noFill/>
        </p:spPr>
        <p:txBody>
          <a:bodyPr wrap="square" rtlCol="0">
            <a:spAutoFit/>
          </a:bodyPr>
          <a:lstStyle/>
          <a:p>
            <a:r>
              <a:rPr lang="fr-FR" sz="1600" dirty="0">
                <a:solidFill>
                  <a:schemeClr val="accent3">
                    <a:lumMod val="50000"/>
                  </a:schemeClr>
                </a:solidFill>
                <a:latin typeface="Roboto Light" panose="02000000000000000000" pitchFamily="2" charset="0"/>
                <a:ea typeface="Roboto Light" panose="02000000000000000000" pitchFamily="2" charset="0"/>
              </a:rPr>
              <a:t>Diane Dufort</a:t>
            </a:r>
          </a:p>
        </p:txBody>
      </p:sp>
      <p:sp>
        <p:nvSpPr>
          <p:cNvPr id="11" name="ZoneTexte 10">
            <a:extLst>
              <a:ext uri="{FF2B5EF4-FFF2-40B4-BE49-F238E27FC236}">
                <a16:creationId xmlns:a16="http://schemas.microsoft.com/office/drawing/2014/main" id="{5BB5F42D-966C-4DE5-ADC2-F81E2573525A}"/>
              </a:ext>
            </a:extLst>
          </p:cNvPr>
          <p:cNvSpPr txBox="1"/>
          <p:nvPr/>
        </p:nvSpPr>
        <p:spPr>
          <a:xfrm>
            <a:off x="5705384" y="1136074"/>
            <a:ext cx="6391366" cy="1046440"/>
          </a:xfrm>
          <a:prstGeom prst="rect">
            <a:avLst/>
          </a:prstGeom>
          <a:noFill/>
        </p:spPr>
        <p:txBody>
          <a:bodyPr wrap="square" rtlCol="0">
            <a:spAutoFit/>
          </a:bodyPr>
          <a:lstStyle/>
          <a:p>
            <a:r>
              <a:rPr lang="fr-FR" sz="6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FONDA</a:t>
            </a:r>
            <a:r>
              <a:rPr lang="fr-FR" sz="6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MENTAUX</a:t>
            </a:r>
          </a:p>
        </p:txBody>
      </p:sp>
      <p:sp>
        <p:nvSpPr>
          <p:cNvPr id="12" name="ZoneTexte 11">
            <a:extLst>
              <a:ext uri="{FF2B5EF4-FFF2-40B4-BE49-F238E27FC236}">
                <a16:creationId xmlns:a16="http://schemas.microsoft.com/office/drawing/2014/main" id="{77FF85B5-C95E-45A1-9832-8EE9A29CCA9F}"/>
              </a:ext>
            </a:extLst>
          </p:cNvPr>
          <p:cNvSpPr txBox="1"/>
          <p:nvPr/>
        </p:nvSpPr>
        <p:spPr>
          <a:xfrm>
            <a:off x="5782339" y="2078528"/>
            <a:ext cx="6317449" cy="630942"/>
          </a:xfrm>
          <a:prstGeom prst="rect">
            <a:avLst/>
          </a:prstGeom>
          <a:solidFill>
            <a:srgbClr val="F2F2F2">
              <a:alpha val="60000"/>
            </a:srgbClr>
          </a:solidFill>
        </p:spPr>
        <p:txBody>
          <a:bodyPr wrap="square" rtlCol="0">
            <a:spAutoFit/>
          </a:bodyPr>
          <a:lstStyle/>
          <a:p>
            <a:r>
              <a:rPr lang="fr-FR" sz="3500" cap="small"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Bases informatiques – COP (S1)</a:t>
            </a:r>
          </a:p>
        </p:txBody>
      </p:sp>
      <p:pic>
        <p:nvPicPr>
          <p:cNvPr id="8" name="Image 7">
            <a:extLst>
              <a:ext uri="{FF2B5EF4-FFF2-40B4-BE49-F238E27FC236}">
                <a16:creationId xmlns:a16="http://schemas.microsoft.com/office/drawing/2014/main" id="{DD5F18A4-2140-4785-A9F3-6934230DD5C7}"/>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556871" y="6360477"/>
            <a:ext cx="1106845" cy="196117"/>
          </a:xfrm>
          <a:prstGeom prst="rect">
            <a:avLst/>
          </a:prstGeom>
          <a:noFill/>
        </p:spPr>
      </p:pic>
    </p:spTree>
    <p:extLst>
      <p:ext uri="{BB962C8B-B14F-4D97-AF65-F5344CB8AC3E}">
        <p14:creationId xmlns:p14="http://schemas.microsoft.com/office/powerpoint/2010/main" val="6895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E106302-86EE-43D3-9B61-B62AE87FEBE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26103BA-CA70-4D6E-BE39-E8EF6A820B16}"/>
              </a:ext>
            </a:extLst>
          </p:cNvPr>
          <p:cNvSpPr>
            <a:spLocks noGrp="1"/>
          </p:cNvSpPr>
          <p:nvPr>
            <p:ph type="title"/>
          </p:nvPr>
        </p:nvSpPr>
        <p:spPr>
          <a:xfrm>
            <a:off x="0" y="0"/>
            <a:ext cx="12192000" cy="6857999"/>
          </a:xfrm>
          <a:solidFill>
            <a:srgbClr val="080808">
              <a:alpha val="74118"/>
            </a:srgbClr>
          </a:solidFill>
        </p:spPr>
        <p:txBody>
          <a:bodyPr/>
          <a:lstStyle/>
          <a:p>
            <a:pPr algn="ctr"/>
            <a:r>
              <a:rPr lang="fr-FR" dirty="0">
                <a:solidFill>
                  <a:schemeClr val="bg1"/>
                </a:solidFill>
              </a:rPr>
              <a:t>5 minutes pour découvrir</a:t>
            </a:r>
          </a:p>
        </p:txBody>
      </p:sp>
      <p:sp>
        <p:nvSpPr>
          <p:cNvPr id="9" name="ZoneTexte 8">
            <a:extLst>
              <a:ext uri="{FF2B5EF4-FFF2-40B4-BE49-F238E27FC236}">
                <a16:creationId xmlns:a16="http://schemas.microsoft.com/office/drawing/2014/main" id="{CD61CAE6-8280-415D-927D-086A8048EBF0}"/>
              </a:ext>
            </a:extLst>
          </p:cNvPr>
          <p:cNvSpPr txBox="1"/>
          <p:nvPr/>
        </p:nvSpPr>
        <p:spPr>
          <a:xfrm>
            <a:off x="0" y="3759632"/>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https://www.thinglink.com/scene/854734461755981827</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3963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186CB6B-FF11-4B2C-B296-A11A036AEA6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235"/>
          <a:stretch/>
        </p:blipFill>
        <p:spPr>
          <a:xfrm>
            <a:off x="0" y="16042"/>
            <a:ext cx="5060199" cy="6841958"/>
          </a:xfrm>
          <a:prstGeom prst="rect">
            <a:avLst/>
          </a:prstGeom>
          <a:ln>
            <a:solidFill>
              <a:schemeClr val="bg1">
                <a:lumMod val="95000"/>
              </a:schemeClr>
            </a:solidFill>
          </a:ln>
        </p:spPr>
      </p:pic>
      <p:sp>
        <p:nvSpPr>
          <p:cNvPr id="24" name="Titre 1">
            <a:extLst>
              <a:ext uri="{FF2B5EF4-FFF2-40B4-BE49-F238E27FC236}">
                <a16:creationId xmlns:a16="http://schemas.microsoft.com/office/drawing/2014/main" id="{C33929B8-D1AA-4333-9527-9C2CBC919D58}"/>
              </a:ext>
            </a:extLst>
          </p:cNvPr>
          <p:cNvSpPr>
            <a:spLocks noGrp="1"/>
          </p:cNvSpPr>
          <p:nvPr>
            <p:ph type="title"/>
          </p:nvPr>
        </p:nvSpPr>
        <p:spPr>
          <a:xfrm>
            <a:off x="5394153" y="365125"/>
            <a:ext cx="6281737" cy="1325563"/>
          </a:xfrm>
        </p:spPr>
        <p:txBody>
          <a:bodyPr/>
          <a:lstStyle/>
          <a:p>
            <a:r>
              <a:rPr lang="fr-FR" dirty="0"/>
              <a:t>3. Ordinateur</a:t>
            </a:r>
          </a:p>
        </p:txBody>
      </p:sp>
      <p:sp>
        <p:nvSpPr>
          <p:cNvPr id="25" name="Titre 3">
            <a:extLst>
              <a:ext uri="{FF2B5EF4-FFF2-40B4-BE49-F238E27FC236}">
                <a16:creationId xmlns:a16="http://schemas.microsoft.com/office/drawing/2014/main" id="{682DC312-D32A-4982-AB10-9F07EC459FC1}"/>
              </a:ext>
            </a:extLst>
          </p:cNvPr>
          <p:cNvSpPr txBox="1">
            <a:spLocks/>
          </p:cNvSpPr>
          <p:nvPr/>
        </p:nvSpPr>
        <p:spPr>
          <a:xfrm>
            <a:off x="5394153"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Définitions</a:t>
            </a:r>
          </a:p>
        </p:txBody>
      </p:sp>
      <p:sp>
        <p:nvSpPr>
          <p:cNvPr id="26" name="ZoneTexte 25">
            <a:extLst>
              <a:ext uri="{FF2B5EF4-FFF2-40B4-BE49-F238E27FC236}">
                <a16:creationId xmlns:a16="http://schemas.microsoft.com/office/drawing/2014/main" id="{7787C2F0-BBE3-4A85-BDF0-805DCC379125}"/>
              </a:ext>
            </a:extLst>
          </p:cNvPr>
          <p:cNvSpPr txBox="1"/>
          <p:nvPr/>
        </p:nvSpPr>
        <p:spPr>
          <a:xfrm>
            <a:off x="5779160" y="2491766"/>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Hardware : matériel</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ZoneTexte 26">
            <a:extLst>
              <a:ext uri="{FF2B5EF4-FFF2-40B4-BE49-F238E27FC236}">
                <a16:creationId xmlns:a16="http://schemas.microsoft.com/office/drawing/2014/main" id="{67DA7DF5-B2EC-4780-A2F9-D3E5255515F1}"/>
              </a:ext>
            </a:extLst>
          </p:cNvPr>
          <p:cNvSpPr txBox="1"/>
          <p:nvPr/>
        </p:nvSpPr>
        <p:spPr>
          <a:xfrm>
            <a:off x="5779160" y="2890639"/>
            <a:ext cx="571742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Pièce détachée d’un appareil informatique, qu’elle soit placée à l’intérieur de l’appareil ou à l’extérieur</a:t>
            </a:r>
          </a:p>
        </p:txBody>
      </p:sp>
      <p:sp>
        <p:nvSpPr>
          <p:cNvPr id="28" name="ZoneTexte 27">
            <a:extLst>
              <a:ext uri="{FF2B5EF4-FFF2-40B4-BE49-F238E27FC236}">
                <a16:creationId xmlns:a16="http://schemas.microsoft.com/office/drawing/2014/main" id="{13FEBBCD-7B5D-450C-8245-B7BE592619AB}"/>
              </a:ext>
            </a:extLst>
          </p:cNvPr>
          <p:cNvSpPr txBox="1"/>
          <p:nvPr/>
        </p:nvSpPr>
        <p:spPr>
          <a:xfrm>
            <a:off x="5779160"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Software : logiciel</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29" name="Rectangle 28">
            <a:extLst>
              <a:ext uri="{FF2B5EF4-FFF2-40B4-BE49-F238E27FC236}">
                <a16:creationId xmlns:a16="http://schemas.microsoft.com/office/drawing/2014/main" id="{9D5D040E-720C-4B0D-9021-018436D41AF3}"/>
              </a:ext>
            </a:extLst>
          </p:cNvPr>
          <p:cNvSpPr/>
          <p:nvPr/>
        </p:nvSpPr>
        <p:spPr>
          <a:xfrm>
            <a:off x="5540938"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A67911E1-C791-4012-B8F9-66928E7EDAAE}"/>
              </a:ext>
            </a:extLst>
          </p:cNvPr>
          <p:cNvSpPr/>
          <p:nvPr/>
        </p:nvSpPr>
        <p:spPr>
          <a:xfrm>
            <a:off x="5540938"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27B9CFFD-414F-45B5-AC4D-640A3F2C8434}"/>
              </a:ext>
            </a:extLst>
          </p:cNvPr>
          <p:cNvSpPr txBox="1"/>
          <p:nvPr/>
        </p:nvSpPr>
        <p:spPr>
          <a:xfrm>
            <a:off x="5779160" y="4687099"/>
            <a:ext cx="589673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Ensemble des programmes informatiques permettant de réaliser un traitement particulier de données. </a:t>
            </a:r>
          </a:p>
        </p:txBody>
      </p:sp>
    </p:spTree>
    <p:extLst>
      <p:ext uri="{BB962C8B-B14F-4D97-AF65-F5344CB8AC3E}">
        <p14:creationId xmlns:p14="http://schemas.microsoft.com/office/powerpoint/2010/main" val="267623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EF7F23E6-AA21-4BF9-947F-777007BA028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0" y="108264"/>
            <a:ext cx="6281737" cy="6749736"/>
          </a:xfrm>
          <a:prstGeom prst="rect">
            <a:avLst/>
          </a:prstGeom>
        </p:spPr>
      </p:pic>
      <p:sp>
        <p:nvSpPr>
          <p:cNvPr id="8" name="Titre 1">
            <a:extLst>
              <a:ext uri="{FF2B5EF4-FFF2-40B4-BE49-F238E27FC236}">
                <a16:creationId xmlns:a16="http://schemas.microsoft.com/office/drawing/2014/main" id="{972E6B99-A193-40DF-AA6A-7B944094B5A7}"/>
              </a:ext>
            </a:extLst>
          </p:cNvPr>
          <p:cNvSpPr txBox="1">
            <a:spLocks/>
          </p:cNvSpPr>
          <p:nvPr/>
        </p:nvSpPr>
        <p:spPr>
          <a:xfrm>
            <a:off x="6438900" y="365125"/>
            <a:ext cx="52369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3. Ordinateur</a:t>
            </a:r>
          </a:p>
        </p:txBody>
      </p:sp>
      <p:sp>
        <p:nvSpPr>
          <p:cNvPr id="6" name="ZoneTexte 5">
            <a:extLst>
              <a:ext uri="{FF2B5EF4-FFF2-40B4-BE49-F238E27FC236}">
                <a16:creationId xmlns:a16="http://schemas.microsoft.com/office/drawing/2014/main" id="{206C855A-AC01-4015-AE3D-59F5FC5B6AD4}"/>
              </a:ext>
            </a:extLst>
          </p:cNvPr>
          <p:cNvSpPr txBox="1"/>
          <p:nvPr/>
        </p:nvSpPr>
        <p:spPr>
          <a:xfrm>
            <a:off x="4843463" y="6492875"/>
            <a:ext cx="4529137"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Image adaptée de :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Gustavb</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Wikimedia</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Commons)</a:t>
            </a:r>
          </a:p>
        </p:txBody>
      </p:sp>
      <p:sp>
        <p:nvSpPr>
          <p:cNvPr id="13" name="ZoneTexte 12">
            <a:extLst>
              <a:ext uri="{FF2B5EF4-FFF2-40B4-BE49-F238E27FC236}">
                <a16:creationId xmlns:a16="http://schemas.microsoft.com/office/drawing/2014/main" id="{7529589F-4609-4952-89F9-0AB9CBA9C55D}"/>
              </a:ext>
            </a:extLst>
          </p:cNvPr>
          <p:cNvSpPr txBox="1"/>
          <p:nvPr/>
        </p:nvSpPr>
        <p:spPr>
          <a:xfrm>
            <a:off x="7413553" y="2455946"/>
            <a:ext cx="4611137" cy="3724096"/>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01 – Moniteur</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09 – Souris</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10 – Clavier</a:t>
            </a:r>
          </a:p>
          <a:p>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Unité centrale : </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02 – Carte mère</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03 – Connecteur, processeur et ventirad</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04 – Barette de mémoire vive </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05 – Cartes d’extension</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06 – Bloc d’alimentation</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07 – Lecteur optique</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08 – Support de stockage (disque dur, SSD) </a:t>
            </a:r>
          </a:p>
          <a:p>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itre 3">
            <a:extLst>
              <a:ext uri="{FF2B5EF4-FFF2-40B4-BE49-F238E27FC236}">
                <a16:creationId xmlns:a16="http://schemas.microsoft.com/office/drawing/2014/main" id="{7A322B63-9713-4DF5-AEE6-3AB6EEA0681C}"/>
              </a:ext>
            </a:extLst>
          </p:cNvPr>
          <p:cNvSpPr txBox="1">
            <a:spLocks/>
          </p:cNvSpPr>
          <p:nvPr/>
        </p:nvSpPr>
        <p:spPr>
          <a:xfrm>
            <a:off x="6966281"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Principaux éléments</a:t>
            </a:r>
          </a:p>
        </p:txBody>
      </p:sp>
      <p:sp>
        <p:nvSpPr>
          <p:cNvPr id="19" name="Rectangle 18">
            <a:extLst>
              <a:ext uri="{FF2B5EF4-FFF2-40B4-BE49-F238E27FC236}">
                <a16:creationId xmlns:a16="http://schemas.microsoft.com/office/drawing/2014/main" id="{4090CEF9-0714-4BCD-BD73-6F94C8B425E4}"/>
              </a:ext>
            </a:extLst>
          </p:cNvPr>
          <p:cNvSpPr/>
          <p:nvPr/>
        </p:nvSpPr>
        <p:spPr>
          <a:xfrm>
            <a:off x="712910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3930A0F-7994-4FE2-8414-E358D7CDA75D}"/>
              </a:ext>
            </a:extLst>
          </p:cNvPr>
          <p:cNvSpPr/>
          <p:nvPr/>
        </p:nvSpPr>
        <p:spPr>
          <a:xfrm>
            <a:off x="7129105" y="3716594"/>
            <a:ext cx="58912" cy="2218128"/>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3889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Carte mère</a:t>
            </a:r>
          </a:p>
        </p:txBody>
      </p:sp>
      <p:sp>
        <p:nvSpPr>
          <p:cNvPr id="7" name="ZoneTexte 6">
            <a:extLst>
              <a:ext uri="{FF2B5EF4-FFF2-40B4-BE49-F238E27FC236}">
                <a16:creationId xmlns:a16="http://schemas.microsoft.com/office/drawing/2014/main" id="{88F8B04B-1B1B-4DBF-85DE-2326BD2F98EE}"/>
              </a:ext>
            </a:extLst>
          </p:cNvPr>
          <p:cNvSpPr txBox="1"/>
          <p:nvPr/>
        </p:nvSpPr>
        <p:spPr>
          <a:xfrm>
            <a:off x="1223208" y="2491766"/>
            <a:ext cx="4754736"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Rôle de la carte mère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ZoneTexte 8">
            <a:extLst>
              <a:ext uri="{FF2B5EF4-FFF2-40B4-BE49-F238E27FC236}">
                <a16:creationId xmlns:a16="http://schemas.microsoft.com/office/drawing/2014/main" id="{C2B171AB-CDF0-4AAA-8632-A301465D0FC3}"/>
              </a:ext>
            </a:extLst>
          </p:cNvPr>
          <p:cNvSpPr txBox="1"/>
          <p:nvPr/>
        </p:nvSpPr>
        <p:spPr>
          <a:xfrm>
            <a:off x="1223207" y="2890639"/>
            <a:ext cx="5130394"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Pièce maîtresse de l’ordinateur. Connecte et fait fonctionner ensemble tous les éléments de l’ordinateur </a:t>
            </a:r>
          </a:p>
        </p:txBody>
      </p:sp>
      <p:sp>
        <p:nvSpPr>
          <p:cNvPr id="15" name="ZoneTexte 14">
            <a:extLst>
              <a:ext uri="{FF2B5EF4-FFF2-40B4-BE49-F238E27FC236}">
                <a16:creationId xmlns:a16="http://schemas.microsoft.com/office/drawing/2014/main" id="{0365736A-4FF2-4050-B1CA-A9F52BEB4A1C}"/>
              </a:ext>
            </a:extLst>
          </p:cNvPr>
          <p:cNvSpPr txBox="1"/>
          <p:nvPr/>
        </p:nvSpPr>
        <p:spPr>
          <a:xfrm>
            <a:off x="1223207"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Composants, périphériques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ZoneTexte 16">
            <a:extLst>
              <a:ext uri="{FF2B5EF4-FFF2-40B4-BE49-F238E27FC236}">
                <a16:creationId xmlns:a16="http://schemas.microsoft.com/office/drawing/2014/main" id="{614929A5-0A0E-4C63-925E-9589F312D7D3}"/>
              </a:ext>
            </a:extLst>
          </p:cNvPr>
          <p:cNvSpPr txBox="1"/>
          <p:nvPr/>
        </p:nvSpPr>
        <p:spPr>
          <a:xfrm>
            <a:off x="1223207" y="4687099"/>
            <a:ext cx="5071482"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composants sont à l’intérieur de l’unité centrale (boitier de l’ordinateur et son contenu). Un périphérique est externe.</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876DEC0-BFC4-4609-840D-E11151F3692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65895" y="188663"/>
            <a:ext cx="5644290" cy="6336947"/>
          </a:xfrm>
          <a:prstGeom prst="rect">
            <a:avLst/>
          </a:prstGeom>
        </p:spPr>
      </p:pic>
      <p:sp>
        <p:nvSpPr>
          <p:cNvPr id="4" name="Rectangle 3">
            <a:extLst>
              <a:ext uri="{FF2B5EF4-FFF2-40B4-BE49-F238E27FC236}">
                <a16:creationId xmlns:a16="http://schemas.microsoft.com/office/drawing/2014/main" id="{B8DF8517-138C-4547-9C0B-CBEE6AB496E4}"/>
              </a:ext>
            </a:extLst>
          </p:cNvPr>
          <p:cNvSpPr/>
          <p:nvPr/>
        </p:nvSpPr>
        <p:spPr>
          <a:xfrm>
            <a:off x="10940716" y="208547"/>
            <a:ext cx="117610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5" name="ZoneTexte 4">
            <a:extLst>
              <a:ext uri="{FF2B5EF4-FFF2-40B4-BE49-F238E27FC236}">
                <a16:creationId xmlns:a16="http://schemas.microsoft.com/office/drawing/2014/main" id="{FADE8E94-4679-4A2F-9C18-4E06BEB116DA}"/>
              </a:ext>
            </a:extLst>
          </p:cNvPr>
          <p:cNvSpPr txBox="1"/>
          <p:nvPr/>
        </p:nvSpPr>
        <p:spPr>
          <a:xfrm>
            <a:off x="-4959" y="6566265"/>
            <a:ext cx="8491233" cy="313692"/>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Source de l’image : EC C2I : Machines et logiciels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Hanene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sur la base d’un doc créé par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Denox</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&amp;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Silini</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151318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791A1B-58A7-42F3-A358-55817F42F2E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6133781" y="365125"/>
            <a:ext cx="6058219" cy="5878838"/>
          </a:xfrm>
          <a:prstGeom prst="rect">
            <a:avLst/>
          </a:prstGeom>
        </p:spPr>
      </p:pic>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Carte mère</a:t>
            </a:r>
          </a:p>
        </p:txBody>
      </p:sp>
      <p:sp>
        <p:nvSpPr>
          <p:cNvPr id="7" name="ZoneTexte 6">
            <a:extLst>
              <a:ext uri="{FF2B5EF4-FFF2-40B4-BE49-F238E27FC236}">
                <a16:creationId xmlns:a16="http://schemas.microsoft.com/office/drawing/2014/main" id="{88F8B04B-1B1B-4DBF-85DE-2326BD2F98EE}"/>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Différents formats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ZoneTexte 8">
            <a:extLst>
              <a:ext uri="{FF2B5EF4-FFF2-40B4-BE49-F238E27FC236}">
                <a16:creationId xmlns:a16="http://schemas.microsoft.com/office/drawing/2014/main" id="{C2B171AB-CDF0-4AAA-8632-A301465D0FC3}"/>
              </a:ext>
            </a:extLst>
          </p:cNvPr>
          <p:cNvSpPr txBox="1"/>
          <p:nvPr/>
        </p:nvSpPr>
        <p:spPr>
          <a:xfrm>
            <a:off x="1223207" y="2890639"/>
            <a:ext cx="5167081"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Pour s’adapter à des boitiers de tailles et marques différentes.  </a:t>
            </a:r>
          </a:p>
        </p:txBody>
      </p:sp>
      <p:sp>
        <p:nvSpPr>
          <p:cNvPr id="15" name="ZoneTexte 14">
            <a:extLst>
              <a:ext uri="{FF2B5EF4-FFF2-40B4-BE49-F238E27FC236}">
                <a16:creationId xmlns:a16="http://schemas.microsoft.com/office/drawing/2014/main" id="{0365736A-4FF2-4050-B1CA-A9F52BEB4A1C}"/>
              </a:ext>
            </a:extLst>
          </p:cNvPr>
          <p:cNvSpPr txBox="1"/>
          <p:nvPr/>
        </p:nvSpPr>
        <p:spPr>
          <a:xfrm>
            <a:off x="1223207"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Nombre de connecteurs d’extension</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ZoneTexte 16">
            <a:extLst>
              <a:ext uri="{FF2B5EF4-FFF2-40B4-BE49-F238E27FC236}">
                <a16:creationId xmlns:a16="http://schemas.microsoft.com/office/drawing/2014/main" id="{614929A5-0A0E-4C63-925E-9589F312D7D3}"/>
              </a:ext>
            </a:extLst>
          </p:cNvPr>
          <p:cNvSpPr txBox="1"/>
          <p:nvPr/>
        </p:nvSpPr>
        <p:spPr>
          <a:xfrm>
            <a:off x="1223207" y="4687099"/>
            <a:ext cx="4835013"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dimensions de la carte mère vont avoir une influence sur le nombre de connecteurs de carte d’extension disponibles</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Tree>
    <p:extLst>
      <p:ext uri="{BB962C8B-B14F-4D97-AF65-F5344CB8AC3E}">
        <p14:creationId xmlns:p14="http://schemas.microsoft.com/office/powerpoint/2010/main" val="244075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Carte mère</a:t>
            </a:r>
          </a:p>
        </p:txBody>
      </p:sp>
      <p:sp>
        <p:nvSpPr>
          <p:cNvPr id="7" name="ZoneTexte 6">
            <a:extLst>
              <a:ext uri="{FF2B5EF4-FFF2-40B4-BE49-F238E27FC236}">
                <a16:creationId xmlns:a16="http://schemas.microsoft.com/office/drawing/2014/main" id="{88F8B04B-1B1B-4DBF-85DE-2326BD2F98EE}"/>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BIOS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ZoneTexte 8">
            <a:extLst>
              <a:ext uri="{FF2B5EF4-FFF2-40B4-BE49-F238E27FC236}">
                <a16:creationId xmlns:a16="http://schemas.microsoft.com/office/drawing/2014/main" id="{C2B171AB-CDF0-4AAA-8632-A301465D0FC3}"/>
              </a:ext>
            </a:extLst>
          </p:cNvPr>
          <p:cNvSpPr txBox="1"/>
          <p:nvPr/>
        </p:nvSpPr>
        <p:spPr>
          <a:xfrm>
            <a:off x="1223207" y="2890639"/>
            <a:ext cx="5167081"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Gère les opérations essentielles au démarrage de l’ordinateur : test des composants (POST), lancement du système d’exploitation</a:t>
            </a:r>
          </a:p>
        </p:txBody>
      </p:sp>
      <p:sp>
        <p:nvSpPr>
          <p:cNvPr id="15" name="ZoneTexte 14">
            <a:extLst>
              <a:ext uri="{FF2B5EF4-FFF2-40B4-BE49-F238E27FC236}">
                <a16:creationId xmlns:a16="http://schemas.microsoft.com/office/drawing/2014/main" id="{0365736A-4FF2-4050-B1CA-A9F52BEB4A1C}"/>
              </a:ext>
            </a:extLst>
          </p:cNvPr>
          <p:cNvSpPr txBox="1"/>
          <p:nvPr/>
        </p:nvSpPr>
        <p:spPr>
          <a:xfrm>
            <a:off x="1223207"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Programme POST</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ZoneTexte 16">
            <a:extLst>
              <a:ext uri="{FF2B5EF4-FFF2-40B4-BE49-F238E27FC236}">
                <a16:creationId xmlns:a16="http://schemas.microsoft.com/office/drawing/2014/main" id="{614929A5-0A0E-4C63-925E-9589F312D7D3}"/>
              </a:ext>
            </a:extLst>
          </p:cNvPr>
          <p:cNvSpPr txBox="1"/>
          <p:nvPr/>
        </p:nvSpPr>
        <p:spPr>
          <a:xfrm>
            <a:off x="1223207" y="4687099"/>
            <a:ext cx="5423481"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Routine de test exécutée au démarrage et redémarrage. Indique, par une séquence de bips, un problème sur un composant, le cas échéant</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6" name="ZoneTexte 5">
            <a:extLst>
              <a:ext uri="{FF2B5EF4-FFF2-40B4-BE49-F238E27FC236}">
                <a16:creationId xmlns:a16="http://schemas.microsoft.com/office/drawing/2014/main" id="{654FAC49-C724-4F05-803E-052200188F45}"/>
              </a:ext>
            </a:extLst>
          </p:cNvPr>
          <p:cNvSpPr txBox="1"/>
          <p:nvPr/>
        </p:nvSpPr>
        <p:spPr>
          <a:xfrm>
            <a:off x="-4959" y="6566265"/>
            <a:ext cx="8491233" cy="313692"/>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Source de l’image : puce BIOS par Raimond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Spekking</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Image 9">
            <a:extLst>
              <a:ext uri="{FF2B5EF4-FFF2-40B4-BE49-F238E27FC236}">
                <a16:creationId xmlns:a16="http://schemas.microsoft.com/office/drawing/2014/main" id="{E9B9EBBD-D673-48F5-8816-14B999F4184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6893221" y="0"/>
            <a:ext cx="5298779" cy="6858000"/>
          </a:xfrm>
          <a:prstGeom prst="rect">
            <a:avLst/>
          </a:prstGeom>
        </p:spPr>
      </p:pic>
    </p:spTree>
    <p:extLst>
      <p:ext uri="{BB962C8B-B14F-4D97-AF65-F5344CB8AC3E}">
        <p14:creationId xmlns:p14="http://schemas.microsoft.com/office/powerpoint/2010/main" val="262821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Chipset</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7287DCB-4025-4340-8AD0-E157F7348BF6}"/>
              </a:ext>
            </a:extLst>
          </p:cNvPr>
          <p:cNvSpPr txBox="1"/>
          <p:nvPr/>
        </p:nvSpPr>
        <p:spPr>
          <a:xfrm>
            <a:off x="-4959" y="6566265"/>
            <a:ext cx="8491233" cy="313692"/>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Source de l’image : utilisateurs de Wikipédia :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Moxfyre</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(créateur), Epok13 (traducteur)</a:t>
            </a:r>
          </a:p>
        </p:txBody>
      </p:sp>
      <p:pic>
        <p:nvPicPr>
          <p:cNvPr id="5" name="Image 4">
            <a:extLst>
              <a:ext uri="{FF2B5EF4-FFF2-40B4-BE49-F238E27FC236}">
                <a16:creationId xmlns:a16="http://schemas.microsoft.com/office/drawing/2014/main" id="{74255F53-C2AE-4202-82C3-5DB1439718D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741643" y="0"/>
            <a:ext cx="4450357" cy="6858000"/>
          </a:xfrm>
          <a:prstGeom prst="rect">
            <a:avLst/>
          </a:prstGeom>
        </p:spPr>
      </p:pic>
      <p:sp>
        <p:nvSpPr>
          <p:cNvPr id="6" name="ZoneTexte 5">
            <a:extLst>
              <a:ext uri="{FF2B5EF4-FFF2-40B4-BE49-F238E27FC236}">
                <a16:creationId xmlns:a16="http://schemas.microsoft.com/office/drawing/2014/main" id="{1C533A1D-D835-497A-9050-D03906D1B4CD}"/>
              </a:ext>
            </a:extLst>
          </p:cNvPr>
          <p:cNvSpPr txBox="1"/>
          <p:nvPr/>
        </p:nvSpPr>
        <p:spPr>
          <a:xfrm>
            <a:off x="1223208" y="2491766"/>
            <a:ext cx="4754736"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Rôle du chipset</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ZoneTexte 7">
            <a:extLst>
              <a:ext uri="{FF2B5EF4-FFF2-40B4-BE49-F238E27FC236}">
                <a16:creationId xmlns:a16="http://schemas.microsoft.com/office/drawing/2014/main" id="{0738C8C8-614A-4FE1-B0B7-4ED837FB2347}"/>
              </a:ext>
            </a:extLst>
          </p:cNvPr>
          <p:cNvSpPr txBox="1"/>
          <p:nvPr/>
        </p:nvSpPr>
        <p:spPr>
          <a:xfrm>
            <a:off x="1223207" y="2890639"/>
            <a:ext cx="5130394"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Assurer l’interface entre tous les éléments (composants et périphériques) de l’ordinateur</a:t>
            </a:r>
          </a:p>
        </p:txBody>
      </p:sp>
      <p:sp>
        <p:nvSpPr>
          <p:cNvPr id="10" name="ZoneTexte 9">
            <a:extLst>
              <a:ext uri="{FF2B5EF4-FFF2-40B4-BE49-F238E27FC236}">
                <a16:creationId xmlns:a16="http://schemas.microsoft.com/office/drawing/2014/main" id="{024E50EB-C37F-4D81-A622-B9BE2A7E7060}"/>
              </a:ext>
            </a:extLst>
          </p:cNvPr>
          <p:cNvSpPr txBox="1"/>
          <p:nvPr/>
        </p:nvSpPr>
        <p:spPr>
          <a:xfrm>
            <a:off x="1223207"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Northbridge et southbridge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ZoneTexte 15">
            <a:extLst>
              <a:ext uri="{FF2B5EF4-FFF2-40B4-BE49-F238E27FC236}">
                <a16:creationId xmlns:a16="http://schemas.microsoft.com/office/drawing/2014/main" id="{19A46FC0-F12C-4705-A29A-C201A6810097}"/>
              </a:ext>
            </a:extLst>
          </p:cNvPr>
          <p:cNvSpPr txBox="1"/>
          <p:nvPr/>
        </p:nvSpPr>
        <p:spPr>
          <a:xfrm>
            <a:off x="1222398" y="4811127"/>
            <a:ext cx="5130394"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deux puces se répartissent les composants et périphériques en fonction de leur « rapidité »</a:t>
            </a:r>
          </a:p>
        </p:txBody>
      </p:sp>
    </p:spTree>
    <p:extLst>
      <p:ext uri="{BB962C8B-B14F-4D97-AF65-F5344CB8AC3E}">
        <p14:creationId xmlns:p14="http://schemas.microsoft.com/office/powerpoint/2010/main" val="323804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7F41D20-3D7A-4978-9168-182A72134B76}"/>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08568" y="1946456"/>
            <a:ext cx="5380475" cy="3430053"/>
          </a:xfrm>
          <a:prstGeom prst="rect">
            <a:avLst/>
          </a:prstGeom>
        </p:spPr>
      </p:pic>
      <p:sp>
        <p:nvSpPr>
          <p:cNvPr id="2" name="Titre 1">
            <a:extLst>
              <a:ext uri="{FF2B5EF4-FFF2-40B4-BE49-F238E27FC236}">
                <a16:creationId xmlns:a16="http://schemas.microsoft.com/office/drawing/2014/main" id="{15966481-1983-4DFB-92FB-3E65F59976BB}"/>
              </a:ext>
            </a:extLst>
          </p:cNvPr>
          <p:cNvSpPr>
            <a:spLocks noGrp="1"/>
          </p:cNvSpPr>
          <p:nvPr>
            <p:ph type="title"/>
          </p:nvPr>
        </p:nvSpPr>
        <p:spPr/>
        <p:txBody>
          <a:bodyPr/>
          <a:lstStyle/>
          <a:p>
            <a:r>
              <a:rPr lang="fr-FR" dirty="0"/>
              <a:t>3. Ordinateur</a:t>
            </a:r>
          </a:p>
        </p:txBody>
      </p:sp>
      <p:sp>
        <p:nvSpPr>
          <p:cNvPr id="4" name="Titre 3">
            <a:extLst>
              <a:ext uri="{FF2B5EF4-FFF2-40B4-BE49-F238E27FC236}">
                <a16:creationId xmlns:a16="http://schemas.microsoft.com/office/drawing/2014/main" id="{110B90E9-0111-41C3-9D96-833D179A8DB4}"/>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Chipset</a:t>
            </a:r>
          </a:p>
        </p:txBody>
      </p:sp>
      <p:sp>
        <p:nvSpPr>
          <p:cNvPr id="6" name="ZoneTexte 5">
            <a:extLst>
              <a:ext uri="{FF2B5EF4-FFF2-40B4-BE49-F238E27FC236}">
                <a16:creationId xmlns:a16="http://schemas.microsoft.com/office/drawing/2014/main" id="{12851065-E53E-4F1C-B745-AF14C1FC54C2}"/>
              </a:ext>
            </a:extLst>
          </p:cNvPr>
          <p:cNvSpPr txBox="1"/>
          <p:nvPr/>
        </p:nvSpPr>
        <p:spPr>
          <a:xfrm>
            <a:off x="1104898" y="5472347"/>
            <a:ext cx="3352802" cy="677108"/>
          </a:xfrm>
          <a:prstGeom prst="rect">
            <a:avLst/>
          </a:prstGeom>
          <a:noFill/>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Exemple de chipset</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Sous un unique radiateur </a:t>
            </a:r>
          </a:p>
        </p:txBody>
      </p:sp>
      <p:sp>
        <p:nvSpPr>
          <p:cNvPr id="8" name="ZoneTexte 7">
            <a:extLst>
              <a:ext uri="{FF2B5EF4-FFF2-40B4-BE49-F238E27FC236}">
                <a16:creationId xmlns:a16="http://schemas.microsoft.com/office/drawing/2014/main" id="{2B4CBBA2-DFA7-480C-ABF3-D13D4B9E362B}"/>
              </a:ext>
            </a:extLst>
          </p:cNvPr>
          <p:cNvSpPr txBox="1"/>
          <p:nvPr/>
        </p:nvSpPr>
        <p:spPr>
          <a:xfrm>
            <a:off x="6558642" y="5472347"/>
            <a:ext cx="5295902" cy="646331"/>
          </a:xfrm>
          <a:prstGeom prst="rect">
            <a:avLst/>
          </a:prstGeom>
          <a:noFill/>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Exemple de chipset avec ponts séparés</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Avec, dans ce cas, le pont nord placé sous un radiateur</a:t>
            </a:r>
          </a:p>
        </p:txBody>
      </p:sp>
      <p:sp>
        <p:nvSpPr>
          <p:cNvPr id="11" name="Ellipse 10">
            <a:extLst>
              <a:ext uri="{FF2B5EF4-FFF2-40B4-BE49-F238E27FC236}">
                <a16:creationId xmlns:a16="http://schemas.microsoft.com/office/drawing/2014/main" id="{DE1BFB4B-D67D-47D0-923B-2DF10DDE56F0}"/>
              </a:ext>
            </a:extLst>
          </p:cNvPr>
          <p:cNvSpPr/>
          <p:nvPr/>
        </p:nvSpPr>
        <p:spPr>
          <a:xfrm>
            <a:off x="2126658" y="2759345"/>
            <a:ext cx="1238250" cy="1085850"/>
          </a:xfrm>
          <a:prstGeom prst="ellipse">
            <a:avLst/>
          </a:prstGeom>
          <a:noFill/>
          <a:ln w="57150">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7E027A40-994F-4133-9D20-0C4CFB7C3347}"/>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882088" y="910772"/>
            <a:ext cx="5811519" cy="4669227"/>
          </a:xfrm>
          <a:prstGeom prst="rect">
            <a:avLst/>
          </a:prstGeom>
        </p:spPr>
      </p:pic>
      <p:sp>
        <p:nvSpPr>
          <p:cNvPr id="15" name="Ellipse 14">
            <a:extLst>
              <a:ext uri="{FF2B5EF4-FFF2-40B4-BE49-F238E27FC236}">
                <a16:creationId xmlns:a16="http://schemas.microsoft.com/office/drawing/2014/main" id="{7FB470E8-AEF2-4B02-838F-DCE8D24FA79B}"/>
              </a:ext>
            </a:extLst>
          </p:cNvPr>
          <p:cNvSpPr/>
          <p:nvPr/>
        </p:nvSpPr>
        <p:spPr>
          <a:xfrm>
            <a:off x="8185794" y="2067056"/>
            <a:ext cx="1238250" cy="1085850"/>
          </a:xfrm>
          <a:prstGeom prst="ellipse">
            <a:avLst/>
          </a:prstGeom>
          <a:noFill/>
          <a:ln w="57150">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93F75F1E-9219-4CBA-8E0D-A6235E2A6FEE}"/>
              </a:ext>
            </a:extLst>
          </p:cNvPr>
          <p:cNvSpPr/>
          <p:nvPr/>
        </p:nvSpPr>
        <p:spPr>
          <a:xfrm>
            <a:off x="8284191" y="3208765"/>
            <a:ext cx="886220" cy="777147"/>
          </a:xfrm>
          <a:prstGeom prst="ellipse">
            <a:avLst/>
          </a:prstGeom>
          <a:noFill/>
          <a:ln w="57150">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a:extLst>
              <a:ext uri="{FF2B5EF4-FFF2-40B4-BE49-F238E27FC236}">
                <a16:creationId xmlns:a16="http://schemas.microsoft.com/office/drawing/2014/main" id="{205C1E1A-75ED-48A5-A70D-92D4420FDA2D}"/>
              </a:ext>
            </a:extLst>
          </p:cNvPr>
          <p:cNvCxnSpPr>
            <a:cxnSpLocks/>
            <a:stCxn id="11" idx="5"/>
          </p:cNvCxnSpPr>
          <p:nvPr/>
        </p:nvCxnSpPr>
        <p:spPr>
          <a:xfrm>
            <a:off x="3183570" y="3686176"/>
            <a:ext cx="1507493" cy="1024047"/>
          </a:xfrm>
          <a:prstGeom prst="line">
            <a:avLst/>
          </a:prstGeom>
          <a:ln w="38100">
            <a:solidFill>
              <a:srgbClr val="F8680D"/>
            </a:solidFill>
          </a:ln>
        </p:spPr>
        <p:style>
          <a:lnRef idx="1">
            <a:schemeClr val="accent2"/>
          </a:lnRef>
          <a:fillRef idx="0">
            <a:schemeClr val="accent2"/>
          </a:fillRef>
          <a:effectRef idx="0">
            <a:schemeClr val="accent2"/>
          </a:effectRef>
          <a:fontRef idx="minor">
            <a:schemeClr val="tx1"/>
          </a:fontRef>
        </p:style>
      </p:cxnSp>
      <p:sp>
        <p:nvSpPr>
          <p:cNvPr id="23" name="Rectangle 22">
            <a:extLst>
              <a:ext uri="{FF2B5EF4-FFF2-40B4-BE49-F238E27FC236}">
                <a16:creationId xmlns:a16="http://schemas.microsoft.com/office/drawing/2014/main" id="{E1226987-7C31-478D-BE63-145519B4302B}"/>
              </a:ext>
            </a:extLst>
          </p:cNvPr>
          <p:cNvSpPr/>
          <p:nvPr/>
        </p:nvSpPr>
        <p:spPr>
          <a:xfrm>
            <a:off x="4205353" y="4708451"/>
            <a:ext cx="1056912" cy="414670"/>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4D4949"/>
                </a:solidFill>
                <a:latin typeface="Roboto Light" panose="02000000000000000000" pitchFamily="2" charset="0"/>
                <a:ea typeface="Roboto Light" panose="02000000000000000000" pitchFamily="2" charset="0"/>
              </a:rPr>
              <a:t>Chipset</a:t>
            </a:r>
          </a:p>
        </p:txBody>
      </p:sp>
      <p:cxnSp>
        <p:nvCxnSpPr>
          <p:cNvPr id="24" name="Connecteur droit 23">
            <a:extLst>
              <a:ext uri="{FF2B5EF4-FFF2-40B4-BE49-F238E27FC236}">
                <a16:creationId xmlns:a16="http://schemas.microsoft.com/office/drawing/2014/main" id="{D58CDB0C-B373-45E3-AE91-C53103D61243}"/>
              </a:ext>
            </a:extLst>
          </p:cNvPr>
          <p:cNvCxnSpPr>
            <a:cxnSpLocks/>
            <a:stCxn id="15" idx="7"/>
          </p:cNvCxnSpPr>
          <p:nvPr/>
        </p:nvCxnSpPr>
        <p:spPr>
          <a:xfrm flipV="1">
            <a:off x="9242706" y="999763"/>
            <a:ext cx="1589629" cy="1226312"/>
          </a:xfrm>
          <a:prstGeom prst="line">
            <a:avLst/>
          </a:prstGeom>
          <a:ln w="38100">
            <a:solidFill>
              <a:srgbClr val="F8680D"/>
            </a:solidFill>
          </a:ln>
        </p:spPr>
        <p:style>
          <a:lnRef idx="1">
            <a:schemeClr val="accent2"/>
          </a:lnRef>
          <a:fillRef idx="0">
            <a:schemeClr val="accent2"/>
          </a:fillRef>
          <a:effectRef idx="0">
            <a:schemeClr val="accent2"/>
          </a:effectRef>
          <a:fontRef idx="minor">
            <a:schemeClr val="tx1"/>
          </a:fontRef>
        </p:style>
      </p:cxnSp>
      <p:sp>
        <p:nvSpPr>
          <p:cNvPr id="25" name="Rectangle 24">
            <a:extLst>
              <a:ext uri="{FF2B5EF4-FFF2-40B4-BE49-F238E27FC236}">
                <a16:creationId xmlns:a16="http://schemas.microsoft.com/office/drawing/2014/main" id="{5246D02F-C683-4BEA-AF12-E7299011B17A}"/>
              </a:ext>
            </a:extLst>
          </p:cNvPr>
          <p:cNvSpPr/>
          <p:nvPr/>
        </p:nvSpPr>
        <p:spPr>
          <a:xfrm>
            <a:off x="10292627" y="577153"/>
            <a:ext cx="1589629" cy="422609"/>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4D4949"/>
                </a:solidFill>
                <a:latin typeface="Roboto Light" panose="02000000000000000000" pitchFamily="2" charset="0"/>
                <a:ea typeface="Roboto Light" panose="02000000000000000000" pitchFamily="2" charset="0"/>
              </a:rPr>
              <a:t>Pont Nord</a:t>
            </a:r>
          </a:p>
        </p:txBody>
      </p:sp>
      <p:cxnSp>
        <p:nvCxnSpPr>
          <p:cNvPr id="28" name="Connecteur droit 27">
            <a:extLst>
              <a:ext uri="{FF2B5EF4-FFF2-40B4-BE49-F238E27FC236}">
                <a16:creationId xmlns:a16="http://schemas.microsoft.com/office/drawing/2014/main" id="{3094A402-9C7B-4837-A252-42221664DC40}"/>
              </a:ext>
            </a:extLst>
          </p:cNvPr>
          <p:cNvCxnSpPr>
            <a:cxnSpLocks/>
            <a:stCxn id="17" idx="6"/>
          </p:cNvCxnSpPr>
          <p:nvPr/>
        </p:nvCxnSpPr>
        <p:spPr>
          <a:xfrm flipV="1">
            <a:off x="9170411" y="2580575"/>
            <a:ext cx="1661924" cy="1016764"/>
          </a:xfrm>
          <a:prstGeom prst="line">
            <a:avLst/>
          </a:prstGeom>
          <a:ln w="38100">
            <a:solidFill>
              <a:srgbClr val="F8680D"/>
            </a:solidFill>
          </a:ln>
        </p:spPr>
        <p:style>
          <a:lnRef idx="1">
            <a:schemeClr val="accent2"/>
          </a:lnRef>
          <a:fillRef idx="0">
            <a:schemeClr val="accent2"/>
          </a:fillRef>
          <a:effectRef idx="0">
            <a:schemeClr val="accent2"/>
          </a:effectRef>
          <a:fontRef idx="minor">
            <a:schemeClr val="tx1"/>
          </a:fontRef>
        </p:style>
      </p:cxnSp>
      <p:sp>
        <p:nvSpPr>
          <p:cNvPr id="32" name="Rectangle 31">
            <a:extLst>
              <a:ext uri="{FF2B5EF4-FFF2-40B4-BE49-F238E27FC236}">
                <a16:creationId xmlns:a16="http://schemas.microsoft.com/office/drawing/2014/main" id="{29908CE2-020B-4CF6-9ADA-8898D22E8D8F}"/>
              </a:ext>
            </a:extLst>
          </p:cNvPr>
          <p:cNvSpPr/>
          <p:nvPr/>
        </p:nvSpPr>
        <p:spPr>
          <a:xfrm>
            <a:off x="10445675" y="2157966"/>
            <a:ext cx="1589629" cy="422609"/>
          </a:xfrm>
          <a:prstGeom prst="rect">
            <a:avLst/>
          </a:prstGeom>
          <a:no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4D4949"/>
                </a:solidFill>
                <a:latin typeface="Roboto Light" panose="02000000000000000000" pitchFamily="2" charset="0"/>
                <a:ea typeface="Roboto Light" panose="02000000000000000000" pitchFamily="2" charset="0"/>
              </a:rPr>
              <a:t>Pont Sud</a:t>
            </a:r>
          </a:p>
        </p:txBody>
      </p:sp>
    </p:spTree>
    <p:extLst>
      <p:ext uri="{BB962C8B-B14F-4D97-AF65-F5344CB8AC3E}">
        <p14:creationId xmlns:p14="http://schemas.microsoft.com/office/powerpoint/2010/main" val="403356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Processeur (CPU)</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D52A8426-C9E7-4BB3-9A89-54D3459592C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2387" b="12015"/>
          <a:stretch/>
        </p:blipFill>
        <p:spPr>
          <a:xfrm>
            <a:off x="7315323" y="0"/>
            <a:ext cx="4876677" cy="3686629"/>
          </a:xfrm>
          <a:prstGeom prst="rect">
            <a:avLst/>
          </a:prstGeom>
        </p:spPr>
      </p:pic>
      <p:sp>
        <p:nvSpPr>
          <p:cNvPr id="7" name="ZoneTexte 6">
            <a:extLst>
              <a:ext uri="{FF2B5EF4-FFF2-40B4-BE49-F238E27FC236}">
                <a16:creationId xmlns:a16="http://schemas.microsoft.com/office/drawing/2014/main" id="{FB04E4B2-C1EB-41F0-A531-57607A3A7565}"/>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Rôle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ZoneTexte 7">
            <a:extLst>
              <a:ext uri="{FF2B5EF4-FFF2-40B4-BE49-F238E27FC236}">
                <a16:creationId xmlns:a16="http://schemas.microsoft.com/office/drawing/2014/main" id="{15717295-6C03-4F6D-AF71-297DD8427F94}"/>
              </a:ext>
            </a:extLst>
          </p:cNvPr>
          <p:cNvSpPr txBox="1"/>
          <p:nvPr/>
        </p:nvSpPr>
        <p:spPr>
          <a:xfrm>
            <a:off x="1223207" y="2890639"/>
            <a:ext cx="5167081"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Regroupe et traite toutes les informations permettant à l'ordinateur d'effectuer les tâches demandées par l'utilisateur</a:t>
            </a:r>
          </a:p>
        </p:txBody>
      </p:sp>
      <p:sp>
        <p:nvSpPr>
          <p:cNvPr id="10" name="ZoneTexte 9">
            <a:extLst>
              <a:ext uri="{FF2B5EF4-FFF2-40B4-BE49-F238E27FC236}">
                <a16:creationId xmlns:a16="http://schemas.microsoft.com/office/drawing/2014/main" id="{84D05A38-BEBD-4945-BE7F-91163CE0B8D7}"/>
              </a:ext>
            </a:extLst>
          </p:cNvPr>
          <p:cNvSpPr txBox="1"/>
          <p:nvPr/>
        </p:nvSpPr>
        <p:spPr>
          <a:xfrm>
            <a:off x="1223207"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Dissipation de la chaleur</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ZoneTexte 15">
            <a:extLst>
              <a:ext uri="{FF2B5EF4-FFF2-40B4-BE49-F238E27FC236}">
                <a16:creationId xmlns:a16="http://schemas.microsoft.com/office/drawing/2014/main" id="{C6A9D6C0-B57C-4033-A46A-2F04F298B309}"/>
              </a:ext>
            </a:extLst>
          </p:cNvPr>
          <p:cNvSpPr txBox="1"/>
          <p:nvPr/>
        </p:nvSpPr>
        <p:spPr>
          <a:xfrm>
            <a:off x="1223207" y="4687099"/>
            <a:ext cx="5298779"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ventirad (ventilateur + radiateur) est utilisé dans le mode de refroidissement le plus courant : le refroidissement à air (</a:t>
            </a:r>
            <a:r>
              <a:rPr lang="fr-FR"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aircooling</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26" name="Image 25">
            <a:extLst>
              <a:ext uri="{FF2B5EF4-FFF2-40B4-BE49-F238E27FC236}">
                <a16:creationId xmlns:a16="http://schemas.microsoft.com/office/drawing/2014/main" id="{417F2C27-6488-4623-B603-FBC699E51BF0}"/>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7315322" y="3422824"/>
            <a:ext cx="4876677" cy="3433220"/>
          </a:xfrm>
          <a:prstGeom prst="rect">
            <a:avLst/>
          </a:prstGeom>
        </p:spPr>
      </p:pic>
      <p:pic>
        <p:nvPicPr>
          <p:cNvPr id="24" name="Image 23">
            <a:extLst>
              <a:ext uri="{FF2B5EF4-FFF2-40B4-BE49-F238E27FC236}">
                <a16:creationId xmlns:a16="http://schemas.microsoft.com/office/drawing/2014/main" id="{308922F9-2149-4784-BC8E-8BD2C9E345FC}"/>
              </a:ext>
            </a:extLst>
          </p:cNvPr>
          <p:cNvPicPr>
            <a:picLocks noChangeAspect="1"/>
          </p:cNvPicPr>
          <p:nvPr/>
        </p:nvPicPr>
        <p:blipFill>
          <a:blip r:embed="rId7" cstate="screen">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8131076" y="3422824"/>
            <a:ext cx="3433220" cy="3433220"/>
          </a:xfrm>
          <a:prstGeom prst="rect">
            <a:avLst/>
          </a:prstGeom>
        </p:spPr>
      </p:pic>
    </p:spTree>
    <p:extLst>
      <p:ext uri="{BB962C8B-B14F-4D97-AF65-F5344CB8AC3E}">
        <p14:creationId xmlns:p14="http://schemas.microsoft.com/office/powerpoint/2010/main" val="22337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7389638"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mémoire vive (ram) et mémoire morte (rom)</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2E106F6-E49E-47E5-B040-173199F005BF}"/>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Random</a:t>
            </a:r>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Access Memory : stockage à court terme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ZoneTexte 7">
            <a:extLst>
              <a:ext uri="{FF2B5EF4-FFF2-40B4-BE49-F238E27FC236}">
                <a16:creationId xmlns:a16="http://schemas.microsoft.com/office/drawing/2014/main" id="{BDCA4EEA-16F5-4011-B9F6-A3D622DE3071}"/>
              </a:ext>
            </a:extLst>
          </p:cNvPr>
          <p:cNvSpPr txBox="1"/>
          <p:nvPr/>
        </p:nvSpPr>
        <p:spPr>
          <a:xfrm>
            <a:off x="1223207" y="2890639"/>
            <a:ext cx="5167081"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Mémoire volatile. Permet à l’ordinateur d’accéder rapidement aux données</a:t>
            </a:r>
          </a:p>
        </p:txBody>
      </p:sp>
      <p:sp>
        <p:nvSpPr>
          <p:cNvPr id="9" name="Rectangle 8">
            <a:extLst>
              <a:ext uri="{FF2B5EF4-FFF2-40B4-BE49-F238E27FC236}">
                <a16:creationId xmlns:a16="http://schemas.microsoft.com/office/drawing/2014/main" id="{21B45871-7282-447B-8A56-D7D34DF45A02}"/>
              </a:ext>
            </a:extLst>
          </p:cNvPr>
          <p:cNvSpPr/>
          <p:nvPr/>
        </p:nvSpPr>
        <p:spPr>
          <a:xfrm>
            <a:off x="984985" y="4161861"/>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E56B3D2-71B5-4137-BB8C-0E071DDA233B}"/>
              </a:ext>
            </a:extLst>
          </p:cNvPr>
          <p:cNvSpPr txBox="1"/>
          <p:nvPr/>
        </p:nvSpPr>
        <p:spPr>
          <a:xfrm>
            <a:off x="1223207" y="4362281"/>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Read </a:t>
            </a:r>
            <a:r>
              <a:rPr lang="fr-FR" b="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Only</a:t>
            </a:r>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Memory : stockage à long terme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ZoneTexte 15">
            <a:extLst>
              <a:ext uri="{FF2B5EF4-FFF2-40B4-BE49-F238E27FC236}">
                <a16:creationId xmlns:a16="http://schemas.microsoft.com/office/drawing/2014/main" id="{BD1C0AC2-34EA-4968-87FA-52D807C97B4B}"/>
              </a:ext>
            </a:extLst>
          </p:cNvPr>
          <p:cNvSpPr txBox="1"/>
          <p:nvPr/>
        </p:nvSpPr>
        <p:spPr>
          <a:xfrm>
            <a:off x="1223207" y="4761154"/>
            <a:ext cx="5167081"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En lecture seule. Elle ne s’efface pas lorsqu’on éteint l’ordinateur</a:t>
            </a:r>
          </a:p>
        </p:txBody>
      </p:sp>
      <p:pic>
        <p:nvPicPr>
          <p:cNvPr id="22" name="Image 21">
            <a:extLst>
              <a:ext uri="{FF2B5EF4-FFF2-40B4-BE49-F238E27FC236}">
                <a16:creationId xmlns:a16="http://schemas.microsoft.com/office/drawing/2014/main" id="{596B1271-8A48-4088-B36B-F7C093D95B6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8483387" y="3755288"/>
            <a:ext cx="2723628" cy="2399737"/>
          </a:xfrm>
          <a:prstGeom prst="rect">
            <a:avLst/>
          </a:prstGeom>
        </p:spPr>
      </p:pic>
      <p:pic>
        <p:nvPicPr>
          <p:cNvPr id="26" name="Image 25">
            <a:extLst>
              <a:ext uri="{FF2B5EF4-FFF2-40B4-BE49-F238E27FC236}">
                <a16:creationId xmlns:a16="http://schemas.microsoft.com/office/drawing/2014/main" id="{9AB2F4CC-93B7-459E-8F59-88B05F447E83}"/>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702076" y="508447"/>
            <a:ext cx="4286250" cy="3114675"/>
          </a:xfrm>
          <a:prstGeom prst="rect">
            <a:avLst/>
          </a:prstGeom>
        </p:spPr>
      </p:pic>
    </p:spTree>
    <p:extLst>
      <p:ext uri="{BB962C8B-B14F-4D97-AF65-F5344CB8AC3E}">
        <p14:creationId xmlns:p14="http://schemas.microsoft.com/office/powerpoint/2010/main" val="416493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D7213330-5B72-4A7D-A5D2-650B6F5807B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560" y="0"/>
            <a:ext cx="5795744" cy="6858000"/>
          </a:xfrm>
          <a:prstGeom prst="rect">
            <a:avLst/>
          </a:prstGeom>
        </p:spPr>
      </p:pic>
      <p:sp>
        <p:nvSpPr>
          <p:cNvPr id="45" name="Titre 3">
            <a:extLst>
              <a:ext uri="{FF2B5EF4-FFF2-40B4-BE49-F238E27FC236}">
                <a16:creationId xmlns:a16="http://schemas.microsoft.com/office/drawing/2014/main" id="{371CDDCB-0522-46C4-A8D6-820D99E17F0A}"/>
              </a:ext>
            </a:extLst>
          </p:cNvPr>
          <p:cNvSpPr>
            <a:spLocks noGrp="1"/>
          </p:cNvSpPr>
          <p:nvPr>
            <p:ph type="title"/>
          </p:nvPr>
        </p:nvSpPr>
        <p:spPr>
          <a:xfrm>
            <a:off x="6461089" y="365125"/>
            <a:ext cx="5357872" cy="1325563"/>
          </a:xfrm>
        </p:spPr>
        <p:txBody>
          <a:bodyPr/>
          <a:lstStyle/>
          <a:p>
            <a:r>
              <a:rPr lang="fr-FR" cap="small" spc="-300" dirty="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rPr>
              <a:t>Plan de la séance</a:t>
            </a:r>
          </a:p>
        </p:txBody>
      </p:sp>
      <p:grpSp>
        <p:nvGrpSpPr>
          <p:cNvPr id="47" name="Groupe 46">
            <a:extLst>
              <a:ext uri="{FF2B5EF4-FFF2-40B4-BE49-F238E27FC236}">
                <a16:creationId xmlns:a16="http://schemas.microsoft.com/office/drawing/2014/main" id="{3D956D16-9AA9-4D69-A63F-45AC09BCC2E4}"/>
              </a:ext>
            </a:extLst>
          </p:cNvPr>
          <p:cNvGrpSpPr/>
          <p:nvPr/>
        </p:nvGrpSpPr>
        <p:grpSpPr>
          <a:xfrm>
            <a:off x="6584914" y="1656412"/>
            <a:ext cx="4833721" cy="1107996"/>
            <a:chOff x="962025" y="2182504"/>
            <a:chExt cx="4833721" cy="1107996"/>
          </a:xfrm>
        </p:grpSpPr>
        <p:sp>
          <p:nvSpPr>
            <p:cNvPr id="48" name="ZoneTexte 47">
              <a:extLst>
                <a:ext uri="{FF2B5EF4-FFF2-40B4-BE49-F238E27FC236}">
                  <a16:creationId xmlns:a16="http://schemas.microsoft.com/office/drawing/2014/main" id="{90088CD7-62C5-4517-9EAC-67E962966729}"/>
                </a:ext>
              </a:extLst>
            </p:cNvPr>
            <p:cNvSpPr txBox="1"/>
            <p:nvPr/>
          </p:nvSpPr>
          <p:spPr>
            <a:xfrm>
              <a:off x="962025" y="2182504"/>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ZoneTexte 48">
              <a:extLst>
                <a:ext uri="{FF2B5EF4-FFF2-40B4-BE49-F238E27FC236}">
                  <a16:creationId xmlns:a16="http://schemas.microsoft.com/office/drawing/2014/main" id="{39C54197-EF10-47C6-A3A8-963950BB8C3C}"/>
                </a:ext>
              </a:extLst>
            </p:cNvPr>
            <p:cNvSpPr txBox="1"/>
            <p:nvPr/>
          </p:nvSpPr>
          <p:spPr>
            <a:xfrm>
              <a:off x="2212448" y="2351782"/>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Syllabus de la séance</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Compétences, évaluation</a:t>
              </a:r>
            </a:p>
          </p:txBody>
        </p:sp>
        <p:cxnSp>
          <p:nvCxnSpPr>
            <p:cNvPr id="50" name="Connecteur droit 49">
              <a:extLst>
                <a:ext uri="{FF2B5EF4-FFF2-40B4-BE49-F238E27FC236}">
                  <a16:creationId xmlns:a16="http://schemas.microsoft.com/office/drawing/2014/main" id="{B1C6A99B-B8E9-490A-A334-9916C64360DA}"/>
                </a:ext>
              </a:extLst>
            </p:cNvPr>
            <p:cNvCxnSpPr>
              <a:cxnSpLocks/>
            </p:cNvCxnSpPr>
            <p:nvPr/>
          </p:nvCxnSpPr>
          <p:spPr>
            <a:xfrm>
              <a:off x="2113877" y="2400200"/>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1" name="Groupe 50">
            <a:extLst>
              <a:ext uri="{FF2B5EF4-FFF2-40B4-BE49-F238E27FC236}">
                <a16:creationId xmlns:a16="http://schemas.microsoft.com/office/drawing/2014/main" id="{DE20FF76-F5A6-4915-8C0E-E9582AE44F4D}"/>
              </a:ext>
            </a:extLst>
          </p:cNvPr>
          <p:cNvGrpSpPr/>
          <p:nvPr/>
        </p:nvGrpSpPr>
        <p:grpSpPr>
          <a:xfrm>
            <a:off x="6584914" y="2757152"/>
            <a:ext cx="4833721" cy="1107996"/>
            <a:chOff x="6396254" y="2134086"/>
            <a:chExt cx="4833721" cy="1107996"/>
          </a:xfrm>
        </p:grpSpPr>
        <p:sp>
          <p:nvSpPr>
            <p:cNvPr id="52" name="ZoneTexte 51">
              <a:extLst>
                <a:ext uri="{FF2B5EF4-FFF2-40B4-BE49-F238E27FC236}">
                  <a16:creationId xmlns:a16="http://schemas.microsoft.com/office/drawing/2014/main" id="{951FDCCA-1A9D-471F-89F8-B9AF1F75A4DA}"/>
                </a:ext>
              </a:extLst>
            </p:cNvPr>
            <p:cNvSpPr txBox="1"/>
            <p:nvPr/>
          </p:nvSpPr>
          <p:spPr>
            <a:xfrm>
              <a:off x="6396254" y="2134086"/>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3" name="ZoneTexte 52">
              <a:extLst>
                <a:ext uri="{FF2B5EF4-FFF2-40B4-BE49-F238E27FC236}">
                  <a16:creationId xmlns:a16="http://schemas.microsoft.com/office/drawing/2014/main" id="{1885A7BA-6B72-4CD3-9939-E55ABFA5AD84}"/>
                </a:ext>
              </a:extLst>
            </p:cNvPr>
            <p:cNvSpPr txBox="1"/>
            <p:nvPr/>
          </p:nvSpPr>
          <p:spPr>
            <a:xfrm>
              <a:off x="7646677" y="2303364"/>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Informatique</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Définitions, histoire</a:t>
              </a:r>
            </a:p>
          </p:txBody>
        </p:sp>
        <p:cxnSp>
          <p:nvCxnSpPr>
            <p:cNvPr id="54" name="Connecteur droit 53">
              <a:extLst>
                <a:ext uri="{FF2B5EF4-FFF2-40B4-BE49-F238E27FC236}">
                  <a16:creationId xmlns:a16="http://schemas.microsoft.com/office/drawing/2014/main" id="{33B123F8-7089-4613-A21D-64A3B833FAAB}"/>
                </a:ext>
              </a:extLst>
            </p:cNvPr>
            <p:cNvCxnSpPr>
              <a:cxnSpLocks/>
            </p:cNvCxnSpPr>
            <p:nvPr/>
          </p:nvCxnSpPr>
          <p:spPr>
            <a:xfrm>
              <a:off x="7548106" y="2351782"/>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5" name="Groupe 54">
            <a:extLst>
              <a:ext uri="{FF2B5EF4-FFF2-40B4-BE49-F238E27FC236}">
                <a16:creationId xmlns:a16="http://schemas.microsoft.com/office/drawing/2014/main" id="{01C97A38-9155-4B60-B102-2508EF8CA547}"/>
              </a:ext>
            </a:extLst>
          </p:cNvPr>
          <p:cNvGrpSpPr/>
          <p:nvPr/>
        </p:nvGrpSpPr>
        <p:grpSpPr>
          <a:xfrm>
            <a:off x="6584914" y="3857892"/>
            <a:ext cx="4833721" cy="1107996"/>
            <a:chOff x="962025" y="2182504"/>
            <a:chExt cx="4833721" cy="1107996"/>
          </a:xfrm>
        </p:grpSpPr>
        <p:sp>
          <p:nvSpPr>
            <p:cNvPr id="56" name="ZoneTexte 55">
              <a:extLst>
                <a:ext uri="{FF2B5EF4-FFF2-40B4-BE49-F238E27FC236}">
                  <a16:creationId xmlns:a16="http://schemas.microsoft.com/office/drawing/2014/main" id="{4FD97FB4-BD11-4064-B8B2-B34A528F8614}"/>
                </a:ext>
              </a:extLst>
            </p:cNvPr>
            <p:cNvSpPr txBox="1"/>
            <p:nvPr/>
          </p:nvSpPr>
          <p:spPr>
            <a:xfrm>
              <a:off x="962025" y="2182504"/>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7" name="ZoneTexte 56">
              <a:extLst>
                <a:ext uri="{FF2B5EF4-FFF2-40B4-BE49-F238E27FC236}">
                  <a16:creationId xmlns:a16="http://schemas.microsoft.com/office/drawing/2014/main" id="{DC9A26F9-60E5-4039-8E94-4F30F5C97E41}"/>
                </a:ext>
              </a:extLst>
            </p:cNvPr>
            <p:cNvSpPr txBox="1"/>
            <p:nvPr/>
          </p:nvSpPr>
          <p:spPr>
            <a:xfrm>
              <a:off x="2212448" y="2351782"/>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Ordinateur</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Composants d’un ordinateur</a:t>
              </a:r>
            </a:p>
          </p:txBody>
        </p:sp>
        <p:cxnSp>
          <p:nvCxnSpPr>
            <p:cNvPr id="58" name="Connecteur droit 57">
              <a:extLst>
                <a:ext uri="{FF2B5EF4-FFF2-40B4-BE49-F238E27FC236}">
                  <a16:creationId xmlns:a16="http://schemas.microsoft.com/office/drawing/2014/main" id="{E7956E78-099A-467B-91B4-2FF75CA33F64}"/>
                </a:ext>
              </a:extLst>
            </p:cNvPr>
            <p:cNvCxnSpPr>
              <a:cxnSpLocks/>
            </p:cNvCxnSpPr>
            <p:nvPr/>
          </p:nvCxnSpPr>
          <p:spPr>
            <a:xfrm>
              <a:off x="2113877" y="2400200"/>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9" name="Groupe 58">
            <a:extLst>
              <a:ext uri="{FF2B5EF4-FFF2-40B4-BE49-F238E27FC236}">
                <a16:creationId xmlns:a16="http://schemas.microsoft.com/office/drawing/2014/main" id="{F91CB587-0198-430E-8B7B-8C0D927F980A}"/>
              </a:ext>
            </a:extLst>
          </p:cNvPr>
          <p:cNvGrpSpPr/>
          <p:nvPr/>
        </p:nvGrpSpPr>
        <p:grpSpPr>
          <a:xfrm>
            <a:off x="6584914" y="4958632"/>
            <a:ext cx="4833721" cy="1107996"/>
            <a:chOff x="6396254" y="2134086"/>
            <a:chExt cx="4833721" cy="1107996"/>
          </a:xfrm>
        </p:grpSpPr>
        <p:sp>
          <p:nvSpPr>
            <p:cNvPr id="60" name="ZoneTexte 59">
              <a:extLst>
                <a:ext uri="{FF2B5EF4-FFF2-40B4-BE49-F238E27FC236}">
                  <a16:creationId xmlns:a16="http://schemas.microsoft.com/office/drawing/2014/main" id="{02412F2E-273D-40AF-BD01-C5E5C0CAEFF3}"/>
                </a:ext>
              </a:extLst>
            </p:cNvPr>
            <p:cNvSpPr txBox="1"/>
            <p:nvPr/>
          </p:nvSpPr>
          <p:spPr>
            <a:xfrm>
              <a:off x="6396254" y="2134086"/>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61" name="ZoneTexte 60">
              <a:extLst>
                <a:ext uri="{FF2B5EF4-FFF2-40B4-BE49-F238E27FC236}">
                  <a16:creationId xmlns:a16="http://schemas.microsoft.com/office/drawing/2014/main" id="{B1EC2D1F-92C9-4B56-B94B-6FBA5F54CA04}"/>
                </a:ext>
              </a:extLst>
            </p:cNvPr>
            <p:cNvSpPr txBox="1"/>
            <p:nvPr/>
          </p:nvSpPr>
          <p:spPr>
            <a:xfrm>
              <a:off x="7646677" y="2303364"/>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À vous de jouer</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Travail étudiant</a:t>
              </a:r>
            </a:p>
          </p:txBody>
        </p:sp>
        <p:cxnSp>
          <p:nvCxnSpPr>
            <p:cNvPr id="62" name="Connecteur droit 61">
              <a:extLst>
                <a:ext uri="{FF2B5EF4-FFF2-40B4-BE49-F238E27FC236}">
                  <a16:creationId xmlns:a16="http://schemas.microsoft.com/office/drawing/2014/main" id="{A5347A57-CCEB-4CE4-A183-6DA7F17433DF}"/>
                </a:ext>
              </a:extLst>
            </p:cNvPr>
            <p:cNvCxnSpPr>
              <a:cxnSpLocks/>
            </p:cNvCxnSpPr>
            <p:nvPr/>
          </p:nvCxnSpPr>
          <p:spPr>
            <a:xfrm>
              <a:off x="7548106" y="2351782"/>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01235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9848850"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Support de stockage</a:t>
            </a:r>
          </a:p>
        </p:txBody>
      </p:sp>
      <p:sp>
        <p:nvSpPr>
          <p:cNvPr id="29" name="ZoneTexte 28">
            <a:extLst>
              <a:ext uri="{FF2B5EF4-FFF2-40B4-BE49-F238E27FC236}">
                <a16:creationId xmlns:a16="http://schemas.microsoft.com/office/drawing/2014/main" id="{55020D45-D4E9-42DC-9B85-2DCA754CC98B}"/>
              </a:ext>
            </a:extLst>
          </p:cNvPr>
          <p:cNvSpPr txBox="1"/>
          <p:nvPr/>
        </p:nvSpPr>
        <p:spPr>
          <a:xfrm>
            <a:off x="-4959" y="6566265"/>
            <a:ext cx="908479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Image inspirée de celle présente sur l’article consacrée aux bus informatiques du site Comment ça marche</a:t>
            </a:r>
          </a:p>
        </p:txBody>
      </p:sp>
      <p:sp>
        <p:nvSpPr>
          <p:cNvPr id="4" name="Rectangle 3">
            <a:extLst>
              <a:ext uri="{FF2B5EF4-FFF2-40B4-BE49-F238E27FC236}">
                <a16:creationId xmlns:a16="http://schemas.microsoft.com/office/drawing/2014/main" id="{E528FA77-0595-4C38-BB01-781BEB50B0C9}"/>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0A3BC5E-FFEC-4DF9-9033-6458FED3B889}"/>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Disque dur</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ZoneTexte 5">
            <a:extLst>
              <a:ext uri="{FF2B5EF4-FFF2-40B4-BE49-F238E27FC236}">
                <a16:creationId xmlns:a16="http://schemas.microsoft.com/office/drawing/2014/main" id="{8B42B176-F37C-4E23-949B-C8D39245ABA3}"/>
              </a:ext>
            </a:extLst>
          </p:cNvPr>
          <p:cNvSpPr txBox="1"/>
          <p:nvPr/>
        </p:nvSpPr>
        <p:spPr>
          <a:xfrm>
            <a:off x="1223207" y="2890639"/>
            <a:ext cx="609600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Support de stockage : permet de stocker et d’accéder aux données</a:t>
            </a:r>
          </a:p>
        </p:txBody>
      </p:sp>
      <p:sp>
        <p:nvSpPr>
          <p:cNvPr id="14" name="Rectangle 13">
            <a:extLst>
              <a:ext uri="{FF2B5EF4-FFF2-40B4-BE49-F238E27FC236}">
                <a16:creationId xmlns:a16="http://schemas.microsoft.com/office/drawing/2014/main" id="{CEA88A54-D658-4147-8F86-E47095F5216F}"/>
              </a:ext>
            </a:extLst>
          </p:cNvPr>
          <p:cNvSpPr/>
          <p:nvPr/>
        </p:nvSpPr>
        <p:spPr>
          <a:xfrm>
            <a:off x="984985" y="4161861"/>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117C92D-5FEB-4CF9-A733-E7A3DFEAEE67}"/>
              </a:ext>
            </a:extLst>
          </p:cNvPr>
          <p:cNvSpPr txBox="1"/>
          <p:nvPr/>
        </p:nvSpPr>
        <p:spPr>
          <a:xfrm>
            <a:off x="1223207" y="4362281"/>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Disque SSD</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ZoneTexte 17">
            <a:extLst>
              <a:ext uri="{FF2B5EF4-FFF2-40B4-BE49-F238E27FC236}">
                <a16:creationId xmlns:a16="http://schemas.microsoft.com/office/drawing/2014/main" id="{3BE5DB61-FEAE-4309-9B2F-2E0E6024AF82}"/>
              </a:ext>
            </a:extLst>
          </p:cNvPr>
          <p:cNvSpPr txBox="1"/>
          <p:nvPr/>
        </p:nvSpPr>
        <p:spPr>
          <a:xfrm>
            <a:off x="1223207" y="4761154"/>
            <a:ext cx="6096000"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Autre type de support de stockage. Parfois appelé, par abus de langage, Disque dur SSD. Ce n’est pas un disque dur même s’ils assurent le même rôle dans un ordinateur</a:t>
            </a:r>
          </a:p>
        </p:txBody>
      </p:sp>
      <p:pic>
        <p:nvPicPr>
          <p:cNvPr id="7" name="Image 6">
            <a:extLst>
              <a:ext uri="{FF2B5EF4-FFF2-40B4-BE49-F238E27FC236}">
                <a16:creationId xmlns:a16="http://schemas.microsoft.com/office/drawing/2014/main" id="{74A810CB-FDA1-4D29-A885-4CE34BCFAF7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4873" r="4970"/>
          <a:stretch/>
        </p:blipFill>
        <p:spPr>
          <a:xfrm>
            <a:off x="7319207" y="300905"/>
            <a:ext cx="4777224" cy="3529759"/>
          </a:xfrm>
          <a:prstGeom prst="rect">
            <a:avLst/>
          </a:prstGeom>
        </p:spPr>
      </p:pic>
      <p:pic>
        <p:nvPicPr>
          <p:cNvPr id="9" name="Image 8">
            <a:extLst>
              <a:ext uri="{FF2B5EF4-FFF2-40B4-BE49-F238E27FC236}">
                <a16:creationId xmlns:a16="http://schemas.microsoft.com/office/drawing/2014/main" id="{051BBDFC-B109-42AC-84D7-D44491DD80F9}"/>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7319207" y="3913681"/>
            <a:ext cx="4661879" cy="2508535"/>
          </a:xfrm>
          <a:prstGeom prst="rect">
            <a:avLst/>
          </a:prstGeom>
        </p:spPr>
      </p:pic>
    </p:spTree>
    <p:extLst>
      <p:ext uri="{BB962C8B-B14F-4D97-AF65-F5344CB8AC3E}">
        <p14:creationId xmlns:p14="http://schemas.microsoft.com/office/powerpoint/2010/main" val="30671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Bus informatiques</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4A73CEE-2733-4CA3-B642-A2111B16A043}"/>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BUS : </a:t>
            </a:r>
            <a:r>
              <a:rPr lang="fr-FR" b="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Binary</a:t>
            </a:r>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Unit System</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ZoneTexte 4">
            <a:extLst>
              <a:ext uri="{FF2B5EF4-FFF2-40B4-BE49-F238E27FC236}">
                <a16:creationId xmlns:a16="http://schemas.microsoft.com/office/drawing/2014/main" id="{4580B398-962F-4676-B3F9-E4A7104A2969}"/>
              </a:ext>
            </a:extLst>
          </p:cNvPr>
          <p:cNvSpPr txBox="1"/>
          <p:nvPr/>
        </p:nvSpPr>
        <p:spPr>
          <a:xfrm>
            <a:off x="1223207" y="2890639"/>
            <a:ext cx="6096000"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Spécification d'un ensemble d'éléments matériels - câbles, composants électroniques, etc.- ou non permettant à des composants d'échanger des données.</a:t>
            </a:r>
          </a:p>
        </p:txBody>
      </p:sp>
      <p:sp>
        <p:nvSpPr>
          <p:cNvPr id="6" name="ZoneTexte 5">
            <a:extLst>
              <a:ext uri="{FF2B5EF4-FFF2-40B4-BE49-F238E27FC236}">
                <a16:creationId xmlns:a16="http://schemas.microsoft.com/office/drawing/2014/main" id="{866DE013-38CE-40AB-BEE5-77566B46F9E6}"/>
              </a:ext>
            </a:extLst>
          </p:cNvPr>
          <p:cNvSpPr txBox="1"/>
          <p:nvPr/>
        </p:nvSpPr>
        <p:spPr>
          <a:xfrm>
            <a:off x="1223206" y="4174788"/>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Autoroute des données »</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ZoneTexte 8">
            <a:extLst>
              <a:ext uri="{FF2B5EF4-FFF2-40B4-BE49-F238E27FC236}">
                <a16:creationId xmlns:a16="http://schemas.microsoft.com/office/drawing/2014/main" id="{DC0E2F68-C556-4EFF-95CC-270F1B00C1C9}"/>
              </a:ext>
            </a:extLst>
          </p:cNvPr>
          <p:cNvSpPr txBox="1"/>
          <p:nvPr/>
        </p:nvSpPr>
        <p:spPr>
          <a:xfrm>
            <a:off x="1223207" y="4687099"/>
            <a:ext cx="5298779"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bus sont des canaux de communication. Ils  « mutualisent » les communications entre les composants de l’ordinateur. </a:t>
            </a:r>
          </a:p>
        </p:txBody>
      </p:sp>
      <p:sp>
        <p:nvSpPr>
          <p:cNvPr id="23" name="ZoneTexte 22">
            <a:extLst>
              <a:ext uri="{FF2B5EF4-FFF2-40B4-BE49-F238E27FC236}">
                <a16:creationId xmlns:a16="http://schemas.microsoft.com/office/drawing/2014/main" id="{5DD5959B-CC6F-4249-943E-33093DC24AC4}"/>
              </a:ext>
            </a:extLst>
          </p:cNvPr>
          <p:cNvSpPr txBox="1"/>
          <p:nvPr/>
        </p:nvSpPr>
        <p:spPr>
          <a:xfrm>
            <a:off x="7993784" y="536133"/>
            <a:ext cx="378011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Communication entre composants sans bus</a:t>
            </a:r>
          </a:p>
        </p:txBody>
      </p:sp>
      <p:sp>
        <p:nvSpPr>
          <p:cNvPr id="25" name="ZoneTexte 24">
            <a:extLst>
              <a:ext uri="{FF2B5EF4-FFF2-40B4-BE49-F238E27FC236}">
                <a16:creationId xmlns:a16="http://schemas.microsoft.com/office/drawing/2014/main" id="{E715878B-C626-4107-B926-8DD04DB37B31}"/>
              </a:ext>
            </a:extLst>
          </p:cNvPr>
          <p:cNvSpPr txBox="1"/>
          <p:nvPr/>
        </p:nvSpPr>
        <p:spPr>
          <a:xfrm>
            <a:off x="7993784" y="3582052"/>
            <a:ext cx="378011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Communication entre composants avec bus</a:t>
            </a:r>
          </a:p>
        </p:txBody>
      </p:sp>
      <p:sp>
        <p:nvSpPr>
          <p:cNvPr id="29" name="ZoneTexte 28">
            <a:extLst>
              <a:ext uri="{FF2B5EF4-FFF2-40B4-BE49-F238E27FC236}">
                <a16:creationId xmlns:a16="http://schemas.microsoft.com/office/drawing/2014/main" id="{55020D45-D4E9-42DC-9B85-2DCA754CC98B}"/>
              </a:ext>
            </a:extLst>
          </p:cNvPr>
          <p:cNvSpPr txBox="1"/>
          <p:nvPr/>
        </p:nvSpPr>
        <p:spPr>
          <a:xfrm>
            <a:off x="-4959" y="6566265"/>
            <a:ext cx="908479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Image inspirée de celle présente sur l’article consacrée aux bus informatiques du site Comment ça marche</a:t>
            </a:r>
          </a:p>
        </p:txBody>
      </p:sp>
      <p:sp>
        <p:nvSpPr>
          <p:cNvPr id="30" name="Rectangle 29">
            <a:extLst>
              <a:ext uri="{FF2B5EF4-FFF2-40B4-BE49-F238E27FC236}">
                <a16:creationId xmlns:a16="http://schemas.microsoft.com/office/drawing/2014/main" id="{57A1109F-3257-47D2-A798-664ECE339FD5}"/>
              </a:ext>
            </a:extLst>
          </p:cNvPr>
          <p:cNvSpPr/>
          <p:nvPr/>
        </p:nvSpPr>
        <p:spPr>
          <a:xfrm>
            <a:off x="8064220" y="836997"/>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1</a:t>
            </a:r>
          </a:p>
        </p:txBody>
      </p:sp>
      <p:sp>
        <p:nvSpPr>
          <p:cNvPr id="32" name="Rectangle 31">
            <a:extLst>
              <a:ext uri="{FF2B5EF4-FFF2-40B4-BE49-F238E27FC236}">
                <a16:creationId xmlns:a16="http://schemas.microsoft.com/office/drawing/2014/main" id="{249D8A3C-E8FB-4482-9600-5945A9639BD4}"/>
              </a:ext>
            </a:extLst>
          </p:cNvPr>
          <p:cNvSpPr/>
          <p:nvPr/>
        </p:nvSpPr>
        <p:spPr>
          <a:xfrm>
            <a:off x="10219444" y="836997"/>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2</a:t>
            </a:r>
          </a:p>
        </p:txBody>
      </p:sp>
      <p:sp>
        <p:nvSpPr>
          <p:cNvPr id="34" name="Rectangle 33">
            <a:extLst>
              <a:ext uri="{FF2B5EF4-FFF2-40B4-BE49-F238E27FC236}">
                <a16:creationId xmlns:a16="http://schemas.microsoft.com/office/drawing/2014/main" id="{F7C85B7A-5A76-4FD0-88D7-B9B1996C5209}"/>
              </a:ext>
            </a:extLst>
          </p:cNvPr>
          <p:cNvSpPr/>
          <p:nvPr/>
        </p:nvSpPr>
        <p:spPr>
          <a:xfrm>
            <a:off x="8064220" y="2201069"/>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3</a:t>
            </a:r>
          </a:p>
        </p:txBody>
      </p:sp>
      <p:sp>
        <p:nvSpPr>
          <p:cNvPr id="36" name="Rectangle 35">
            <a:extLst>
              <a:ext uri="{FF2B5EF4-FFF2-40B4-BE49-F238E27FC236}">
                <a16:creationId xmlns:a16="http://schemas.microsoft.com/office/drawing/2014/main" id="{EFFD491A-5233-48DB-8B1D-AB237798D3F5}"/>
              </a:ext>
            </a:extLst>
          </p:cNvPr>
          <p:cNvSpPr/>
          <p:nvPr/>
        </p:nvSpPr>
        <p:spPr>
          <a:xfrm>
            <a:off x="10219444" y="2201069"/>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4</a:t>
            </a:r>
          </a:p>
        </p:txBody>
      </p:sp>
      <p:cxnSp>
        <p:nvCxnSpPr>
          <p:cNvPr id="38" name="Connecteur droit 37">
            <a:extLst>
              <a:ext uri="{FF2B5EF4-FFF2-40B4-BE49-F238E27FC236}">
                <a16:creationId xmlns:a16="http://schemas.microsoft.com/office/drawing/2014/main" id="{42DCC64C-B8BE-44C2-B59C-EF5CEBB77A2B}"/>
              </a:ext>
            </a:extLst>
          </p:cNvPr>
          <p:cNvCxnSpPr>
            <a:stCxn id="30" idx="3"/>
            <a:endCxn id="32" idx="1"/>
          </p:cNvCxnSpPr>
          <p:nvPr/>
        </p:nvCxnSpPr>
        <p:spPr>
          <a:xfrm>
            <a:off x="9411757" y="1256175"/>
            <a:ext cx="80768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611F295-FBF5-4CD4-8670-BF1D5DFF03F8}"/>
              </a:ext>
            </a:extLst>
          </p:cNvPr>
          <p:cNvCxnSpPr>
            <a:stCxn id="30" idx="2"/>
            <a:endCxn id="34" idx="0"/>
          </p:cNvCxnSpPr>
          <p:nvPr/>
        </p:nvCxnSpPr>
        <p:spPr>
          <a:xfrm>
            <a:off x="8737989" y="1675353"/>
            <a:ext cx="0" cy="5257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245BFC06-F39D-4D53-82E4-45A997E5357B}"/>
              </a:ext>
            </a:extLst>
          </p:cNvPr>
          <p:cNvCxnSpPr>
            <a:stCxn id="32" idx="2"/>
            <a:endCxn id="36" idx="0"/>
          </p:cNvCxnSpPr>
          <p:nvPr/>
        </p:nvCxnSpPr>
        <p:spPr>
          <a:xfrm>
            <a:off x="10893213" y="1675353"/>
            <a:ext cx="0" cy="5257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B13F7322-4BC4-45A4-9E4E-9DE19848811C}"/>
              </a:ext>
            </a:extLst>
          </p:cNvPr>
          <p:cNvCxnSpPr>
            <a:stCxn id="34" idx="3"/>
            <a:endCxn id="36" idx="1"/>
          </p:cNvCxnSpPr>
          <p:nvPr/>
        </p:nvCxnSpPr>
        <p:spPr>
          <a:xfrm>
            <a:off x="9411757" y="2620247"/>
            <a:ext cx="80768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E6490D3B-98DA-4E6A-943A-73E4506BABD1}"/>
              </a:ext>
            </a:extLst>
          </p:cNvPr>
          <p:cNvCxnSpPr>
            <a:cxnSpLocks/>
          </p:cNvCxnSpPr>
          <p:nvPr/>
        </p:nvCxnSpPr>
        <p:spPr>
          <a:xfrm>
            <a:off x="9411757" y="1675353"/>
            <a:ext cx="807687" cy="5257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DA2F8CB1-08FE-49DD-A787-B2C3978BC3CD}"/>
              </a:ext>
            </a:extLst>
          </p:cNvPr>
          <p:cNvCxnSpPr>
            <a:cxnSpLocks/>
          </p:cNvCxnSpPr>
          <p:nvPr/>
        </p:nvCxnSpPr>
        <p:spPr>
          <a:xfrm flipH="1">
            <a:off x="9397111" y="1675353"/>
            <a:ext cx="822333" cy="5257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44B08F56-B499-4822-B98B-5C5D94E6381C}"/>
              </a:ext>
            </a:extLst>
          </p:cNvPr>
          <p:cNvSpPr/>
          <p:nvPr/>
        </p:nvSpPr>
        <p:spPr>
          <a:xfrm>
            <a:off x="8063811" y="3895998"/>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1</a:t>
            </a:r>
          </a:p>
        </p:txBody>
      </p:sp>
      <p:sp>
        <p:nvSpPr>
          <p:cNvPr id="57" name="Rectangle 56">
            <a:extLst>
              <a:ext uri="{FF2B5EF4-FFF2-40B4-BE49-F238E27FC236}">
                <a16:creationId xmlns:a16="http://schemas.microsoft.com/office/drawing/2014/main" id="{AC34F8DC-624D-4D8F-814D-459DD19030D2}"/>
              </a:ext>
            </a:extLst>
          </p:cNvPr>
          <p:cNvSpPr/>
          <p:nvPr/>
        </p:nvSpPr>
        <p:spPr>
          <a:xfrm>
            <a:off x="10219035" y="3895998"/>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2</a:t>
            </a:r>
          </a:p>
        </p:txBody>
      </p:sp>
      <p:sp>
        <p:nvSpPr>
          <p:cNvPr id="59" name="Rectangle 58">
            <a:extLst>
              <a:ext uri="{FF2B5EF4-FFF2-40B4-BE49-F238E27FC236}">
                <a16:creationId xmlns:a16="http://schemas.microsoft.com/office/drawing/2014/main" id="{8D1ACE95-2A6E-4A93-B2B0-D13967D29A6C}"/>
              </a:ext>
            </a:extLst>
          </p:cNvPr>
          <p:cNvSpPr/>
          <p:nvPr/>
        </p:nvSpPr>
        <p:spPr>
          <a:xfrm>
            <a:off x="8063811" y="5260070"/>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3</a:t>
            </a:r>
          </a:p>
        </p:txBody>
      </p:sp>
      <p:sp>
        <p:nvSpPr>
          <p:cNvPr id="61" name="Rectangle 60">
            <a:extLst>
              <a:ext uri="{FF2B5EF4-FFF2-40B4-BE49-F238E27FC236}">
                <a16:creationId xmlns:a16="http://schemas.microsoft.com/office/drawing/2014/main" id="{42BF2DB5-B273-4F98-8A7C-FCD9B82350DC}"/>
              </a:ext>
            </a:extLst>
          </p:cNvPr>
          <p:cNvSpPr/>
          <p:nvPr/>
        </p:nvSpPr>
        <p:spPr>
          <a:xfrm>
            <a:off x="10219035" y="5260070"/>
            <a:ext cx="1347537" cy="838356"/>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D4949"/>
                </a:solidFill>
              </a:rPr>
              <a:t>Composant 4</a:t>
            </a:r>
          </a:p>
        </p:txBody>
      </p:sp>
      <p:sp>
        <p:nvSpPr>
          <p:cNvPr id="63" name="Rectangle 62">
            <a:extLst>
              <a:ext uri="{FF2B5EF4-FFF2-40B4-BE49-F238E27FC236}">
                <a16:creationId xmlns:a16="http://schemas.microsoft.com/office/drawing/2014/main" id="{60D0C791-2D82-4AE2-B247-B8E95E752EF2}"/>
              </a:ext>
            </a:extLst>
          </p:cNvPr>
          <p:cNvSpPr/>
          <p:nvPr/>
        </p:nvSpPr>
        <p:spPr>
          <a:xfrm>
            <a:off x="8063811" y="4877505"/>
            <a:ext cx="3502761" cy="21878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BUS</a:t>
            </a:r>
          </a:p>
        </p:txBody>
      </p:sp>
      <p:cxnSp>
        <p:nvCxnSpPr>
          <p:cNvPr id="64" name="Connecteur droit 63">
            <a:extLst>
              <a:ext uri="{FF2B5EF4-FFF2-40B4-BE49-F238E27FC236}">
                <a16:creationId xmlns:a16="http://schemas.microsoft.com/office/drawing/2014/main" id="{4EA6B680-D9E1-49D2-A957-000035524758}"/>
              </a:ext>
            </a:extLst>
          </p:cNvPr>
          <p:cNvCxnSpPr>
            <a:cxnSpLocks/>
          </p:cNvCxnSpPr>
          <p:nvPr/>
        </p:nvCxnSpPr>
        <p:spPr>
          <a:xfrm>
            <a:off x="8737375" y="4734354"/>
            <a:ext cx="409" cy="16377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AB619F21-A149-4D14-AD91-D090A353353B}"/>
              </a:ext>
            </a:extLst>
          </p:cNvPr>
          <p:cNvCxnSpPr>
            <a:cxnSpLocks/>
          </p:cNvCxnSpPr>
          <p:nvPr/>
        </p:nvCxnSpPr>
        <p:spPr>
          <a:xfrm>
            <a:off x="10892803" y="4724042"/>
            <a:ext cx="409" cy="16377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128A4209-AE4D-45EE-9E98-BE79EFF0F4C5}"/>
              </a:ext>
            </a:extLst>
          </p:cNvPr>
          <p:cNvCxnSpPr>
            <a:cxnSpLocks/>
          </p:cNvCxnSpPr>
          <p:nvPr/>
        </p:nvCxnSpPr>
        <p:spPr>
          <a:xfrm>
            <a:off x="8737375" y="5087330"/>
            <a:ext cx="409" cy="16377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F694AC09-E3A5-496A-842F-DF8BB3E2DFBC}"/>
              </a:ext>
            </a:extLst>
          </p:cNvPr>
          <p:cNvCxnSpPr>
            <a:cxnSpLocks/>
          </p:cNvCxnSpPr>
          <p:nvPr/>
        </p:nvCxnSpPr>
        <p:spPr>
          <a:xfrm>
            <a:off x="10892803" y="5093611"/>
            <a:ext cx="409" cy="16377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01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9848850"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Cartes d’extension et connecteurs</a:t>
            </a:r>
          </a:p>
        </p:txBody>
      </p:sp>
      <p:sp>
        <p:nvSpPr>
          <p:cNvPr id="29" name="ZoneTexte 28">
            <a:extLst>
              <a:ext uri="{FF2B5EF4-FFF2-40B4-BE49-F238E27FC236}">
                <a16:creationId xmlns:a16="http://schemas.microsoft.com/office/drawing/2014/main" id="{55020D45-D4E9-42DC-9B85-2DCA754CC98B}"/>
              </a:ext>
            </a:extLst>
          </p:cNvPr>
          <p:cNvSpPr txBox="1"/>
          <p:nvPr/>
        </p:nvSpPr>
        <p:spPr>
          <a:xfrm>
            <a:off x="-4959" y="6566265"/>
            <a:ext cx="908479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Image inspirée de celle présente sur l’article consacrée aux bus informatiques du site Comment ça marche</a:t>
            </a:r>
          </a:p>
        </p:txBody>
      </p:sp>
      <p:sp>
        <p:nvSpPr>
          <p:cNvPr id="4" name="Rectangle 3">
            <a:extLst>
              <a:ext uri="{FF2B5EF4-FFF2-40B4-BE49-F238E27FC236}">
                <a16:creationId xmlns:a16="http://schemas.microsoft.com/office/drawing/2014/main" id="{E528FA77-0595-4C38-BB01-781BEB50B0C9}"/>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0A3BC5E-FFEC-4DF9-9033-6458FED3B889}"/>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Cartes d’extension</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ZoneTexte 5">
            <a:extLst>
              <a:ext uri="{FF2B5EF4-FFF2-40B4-BE49-F238E27FC236}">
                <a16:creationId xmlns:a16="http://schemas.microsoft.com/office/drawing/2014/main" id="{8B42B176-F37C-4E23-949B-C8D39245ABA3}"/>
              </a:ext>
            </a:extLst>
          </p:cNvPr>
          <p:cNvSpPr txBox="1"/>
          <p:nvPr/>
        </p:nvSpPr>
        <p:spPr>
          <a:xfrm>
            <a:off x="1223207" y="2890639"/>
            <a:ext cx="609600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Composants permettant d'étendre les fonctionnalités de l’ordinateur : carte réseau, carte son, etc. Elles sont  </a:t>
            </a:r>
          </a:p>
        </p:txBody>
      </p:sp>
      <p:sp>
        <p:nvSpPr>
          <p:cNvPr id="14" name="Rectangle 13">
            <a:extLst>
              <a:ext uri="{FF2B5EF4-FFF2-40B4-BE49-F238E27FC236}">
                <a16:creationId xmlns:a16="http://schemas.microsoft.com/office/drawing/2014/main" id="{CEA88A54-D658-4147-8F86-E47095F5216F}"/>
              </a:ext>
            </a:extLst>
          </p:cNvPr>
          <p:cNvSpPr/>
          <p:nvPr/>
        </p:nvSpPr>
        <p:spPr>
          <a:xfrm>
            <a:off x="984985" y="4161861"/>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117C92D-5FEB-4CF9-A733-E7A3DFEAEE67}"/>
              </a:ext>
            </a:extLst>
          </p:cNvPr>
          <p:cNvSpPr txBox="1"/>
          <p:nvPr/>
        </p:nvSpPr>
        <p:spPr>
          <a:xfrm>
            <a:off x="1223207" y="4362281"/>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Connecteurs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ZoneTexte 17">
            <a:extLst>
              <a:ext uri="{FF2B5EF4-FFF2-40B4-BE49-F238E27FC236}">
                <a16:creationId xmlns:a16="http://schemas.microsoft.com/office/drawing/2014/main" id="{3BE5DB61-FEAE-4309-9B2F-2E0E6024AF82}"/>
              </a:ext>
            </a:extLst>
          </p:cNvPr>
          <p:cNvSpPr txBox="1"/>
          <p:nvPr/>
        </p:nvSpPr>
        <p:spPr>
          <a:xfrm>
            <a:off x="1223207" y="4761154"/>
            <a:ext cx="6096000"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Interfaces permettant de relier un élément (périphérique, carte d’extension) à l’ordinateur. Ce mot désigne à la fois la prise mâle et la prise femelle</a:t>
            </a:r>
          </a:p>
        </p:txBody>
      </p:sp>
      <p:pic>
        <p:nvPicPr>
          <p:cNvPr id="21" name="Image 20">
            <a:extLst>
              <a:ext uri="{FF2B5EF4-FFF2-40B4-BE49-F238E27FC236}">
                <a16:creationId xmlns:a16="http://schemas.microsoft.com/office/drawing/2014/main" id="{C4319ABF-30D4-439D-BDC8-011A1DAD386A}"/>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7702847" y="536839"/>
            <a:ext cx="4115648" cy="4115648"/>
          </a:xfrm>
          <a:prstGeom prst="rect">
            <a:avLst/>
          </a:prstGeom>
        </p:spPr>
      </p:pic>
      <p:sp>
        <p:nvSpPr>
          <p:cNvPr id="22" name="ZoneTexte 21">
            <a:extLst>
              <a:ext uri="{FF2B5EF4-FFF2-40B4-BE49-F238E27FC236}">
                <a16:creationId xmlns:a16="http://schemas.microsoft.com/office/drawing/2014/main" id="{7E8D07AB-0B66-4E25-BAB6-C33C0BDBD685}"/>
              </a:ext>
            </a:extLst>
          </p:cNvPr>
          <p:cNvSpPr txBox="1"/>
          <p:nvPr/>
        </p:nvSpPr>
        <p:spPr>
          <a:xfrm>
            <a:off x="7993784" y="536133"/>
            <a:ext cx="378011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 de carte d’extension : carte graphique</a:t>
            </a:r>
          </a:p>
        </p:txBody>
      </p:sp>
      <p:pic>
        <p:nvPicPr>
          <p:cNvPr id="27" name="Image 26">
            <a:extLst>
              <a:ext uri="{FF2B5EF4-FFF2-40B4-BE49-F238E27FC236}">
                <a16:creationId xmlns:a16="http://schemas.microsoft.com/office/drawing/2014/main" id="{9CB9BB7F-8178-45F2-8E78-54016CA00670}"/>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175495" y="4616127"/>
            <a:ext cx="1708344" cy="1708344"/>
          </a:xfrm>
          <a:prstGeom prst="rect">
            <a:avLst/>
          </a:prstGeom>
        </p:spPr>
      </p:pic>
      <p:sp>
        <p:nvSpPr>
          <p:cNvPr id="28" name="ZoneTexte 27">
            <a:extLst>
              <a:ext uri="{FF2B5EF4-FFF2-40B4-BE49-F238E27FC236}">
                <a16:creationId xmlns:a16="http://schemas.microsoft.com/office/drawing/2014/main" id="{40BE7AB5-2D3B-4263-807A-0DFF2BE6E3F8}"/>
              </a:ext>
            </a:extLst>
          </p:cNvPr>
          <p:cNvSpPr txBox="1"/>
          <p:nvPr/>
        </p:nvSpPr>
        <p:spPr>
          <a:xfrm>
            <a:off x="8038384" y="4423836"/>
            <a:ext cx="378011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Ex. de connecteur : USB</a:t>
            </a:r>
          </a:p>
        </p:txBody>
      </p:sp>
      <p:pic>
        <p:nvPicPr>
          <p:cNvPr id="32" name="Image 31">
            <a:extLst>
              <a:ext uri="{FF2B5EF4-FFF2-40B4-BE49-F238E27FC236}">
                <a16:creationId xmlns:a16="http://schemas.microsoft.com/office/drawing/2014/main" id="{468B7520-A587-4762-A2DA-3B2F704463DD}"/>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10127897" y="4956120"/>
            <a:ext cx="1225903" cy="1243130"/>
          </a:xfrm>
          <a:prstGeom prst="rect">
            <a:avLst/>
          </a:prstGeom>
        </p:spPr>
      </p:pic>
    </p:spTree>
    <p:extLst>
      <p:ext uri="{BB962C8B-B14F-4D97-AF65-F5344CB8AC3E}">
        <p14:creationId xmlns:p14="http://schemas.microsoft.com/office/powerpoint/2010/main" val="82819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EDF8E18-AA51-44F5-86FE-B71539C550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30493" y="1776881"/>
            <a:ext cx="5261507" cy="3946130"/>
          </a:xfrm>
          <a:prstGeom prst="rect">
            <a:avLst/>
          </a:prstGeom>
        </p:spPr>
      </p:pic>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9848850"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Connecteurs internes : focus sur PCI Express</a:t>
            </a:r>
          </a:p>
        </p:txBody>
      </p:sp>
      <p:sp>
        <p:nvSpPr>
          <p:cNvPr id="29" name="ZoneTexte 28">
            <a:extLst>
              <a:ext uri="{FF2B5EF4-FFF2-40B4-BE49-F238E27FC236}">
                <a16:creationId xmlns:a16="http://schemas.microsoft.com/office/drawing/2014/main" id="{55020D45-D4E9-42DC-9B85-2DCA754CC98B}"/>
              </a:ext>
            </a:extLst>
          </p:cNvPr>
          <p:cNvSpPr txBox="1"/>
          <p:nvPr/>
        </p:nvSpPr>
        <p:spPr>
          <a:xfrm>
            <a:off x="-4959" y="6566265"/>
            <a:ext cx="908479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Image inspirée de celle présente sur l’article consacrée aux bus informatiques du site Comment ça marche</a:t>
            </a:r>
          </a:p>
        </p:txBody>
      </p:sp>
      <p:sp>
        <p:nvSpPr>
          <p:cNvPr id="4" name="Rectangle 3">
            <a:extLst>
              <a:ext uri="{FF2B5EF4-FFF2-40B4-BE49-F238E27FC236}">
                <a16:creationId xmlns:a16="http://schemas.microsoft.com/office/drawing/2014/main" id="{E528FA77-0595-4C38-BB01-781BEB50B0C9}"/>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0A3BC5E-FFEC-4DF9-9033-6458FED3B889}"/>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PCI Express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ZoneTexte 5">
            <a:extLst>
              <a:ext uri="{FF2B5EF4-FFF2-40B4-BE49-F238E27FC236}">
                <a16:creationId xmlns:a16="http://schemas.microsoft.com/office/drawing/2014/main" id="{8B42B176-F37C-4E23-949B-C8D39245ABA3}"/>
              </a:ext>
            </a:extLst>
          </p:cNvPr>
          <p:cNvSpPr txBox="1"/>
          <p:nvPr/>
        </p:nvSpPr>
        <p:spPr>
          <a:xfrm>
            <a:off x="1223207" y="2890639"/>
            <a:ext cx="6096000"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Ce sont les connecteurs internes les plus courants dans un ordinateur récent. Ils permettent de connecter tous types de cartes d’extension</a:t>
            </a:r>
          </a:p>
        </p:txBody>
      </p:sp>
      <p:sp>
        <p:nvSpPr>
          <p:cNvPr id="14" name="Rectangle 13">
            <a:extLst>
              <a:ext uri="{FF2B5EF4-FFF2-40B4-BE49-F238E27FC236}">
                <a16:creationId xmlns:a16="http://schemas.microsoft.com/office/drawing/2014/main" id="{CEA88A54-D658-4147-8F86-E47095F5216F}"/>
              </a:ext>
            </a:extLst>
          </p:cNvPr>
          <p:cNvSpPr/>
          <p:nvPr/>
        </p:nvSpPr>
        <p:spPr>
          <a:xfrm>
            <a:off x="984985" y="4161861"/>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117C92D-5FEB-4CF9-A733-E7A3DFEAEE67}"/>
              </a:ext>
            </a:extLst>
          </p:cNvPr>
          <p:cNvSpPr txBox="1"/>
          <p:nvPr/>
        </p:nvSpPr>
        <p:spPr>
          <a:xfrm>
            <a:off x="1223207" y="4362281"/>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Formats de PCI Express</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ZoneTexte 17">
            <a:extLst>
              <a:ext uri="{FF2B5EF4-FFF2-40B4-BE49-F238E27FC236}">
                <a16:creationId xmlns:a16="http://schemas.microsoft.com/office/drawing/2014/main" id="{3BE5DB61-FEAE-4309-9B2F-2E0E6024AF82}"/>
              </a:ext>
            </a:extLst>
          </p:cNvPr>
          <p:cNvSpPr txBox="1"/>
          <p:nvPr/>
        </p:nvSpPr>
        <p:spPr>
          <a:xfrm>
            <a:off x="1223207" y="4761154"/>
            <a:ext cx="6526708"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Il existe différents formats de PCI Express (x1,  x4, x8, x16,...) qui a un impact sur la longueur du connecteur. PCI Express x16 est couramment utilisé pour les cartes graphiques</a:t>
            </a:r>
          </a:p>
        </p:txBody>
      </p:sp>
    </p:spTree>
    <p:extLst>
      <p:ext uri="{BB962C8B-B14F-4D97-AF65-F5344CB8AC3E}">
        <p14:creationId xmlns:p14="http://schemas.microsoft.com/office/powerpoint/2010/main" val="425741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9848850"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Connecteurs internes : focus sur SATA</a:t>
            </a:r>
          </a:p>
        </p:txBody>
      </p:sp>
      <p:sp>
        <p:nvSpPr>
          <p:cNvPr id="4" name="Rectangle 3">
            <a:extLst>
              <a:ext uri="{FF2B5EF4-FFF2-40B4-BE49-F238E27FC236}">
                <a16:creationId xmlns:a16="http://schemas.microsoft.com/office/drawing/2014/main" id="{E528FA77-0595-4C38-BB01-781BEB50B0C9}"/>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0A3BC5E-FFEC-4DF9-9033-6458FED3B889}"/>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SATA (Serial Advanced </a:t>
            </a:r>
            <a:r>
              <a:rPr lang="fr-FR" b="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Technology</a:t>
            </a:r>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b="1"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Attachment</a:t>
            </a:r>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ZoneTexte 5">
            <a:extLst>
              <a:ext uri="{FF2B5EF4-FFF2-40B4-BE49-F238E27FC236}">
                <a16:creationId xmlns:a16="http://schemas.microsoft.com/office/drawing/2014/main" id="{8B42B176-F37C-4E23-949B-C8D39245ABA3}"/>
              </a:ext>
            </a:extLst>
          </p:cNvPr>
          <p:cNvSpPr txBox="1"/>
          <p:nvPr/>
        </p:nvSpPr>
        <p:spPr>
          <a:xfrm>
            <a:off x="1223207" y="2890639"/>
            <a:ext cx="6096000"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Permet de connecter les disques récents (disques durs, SSD) et les lecteurs optiques (CD, DVD, Blu-Ray) à la carte mère</a:t>
            </a:r>
          </a:p>
        </p:txBody>
      </p:sp>
      <p:pic>
        <p:nvPicPr>
          <p:cNvPr id="7" name="Image 6">
            <a:extLst>
              <a:ext uri="{FF2B5EF4-FFF2-40B4-BE49-F238E27FC236}">
                <a16:creationId xmlns:a16="http://schemas.microsoft.com/office/drawing/2014/main" id="{C2D466F7-6438-4A24-B681-B9F31CB495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85683" y="3250729"/>
            <a:ext cx="3368118" cy="2909439"/>
          </a:xfrm>
          <a:prstGeom prst="rect">
            <a:avLst/>
          </a:prstGeom>
        </p:spPr>
      </p:pic>
      <p:pic>
        <p:nvPicPr>
          <p:cNvPr id="9" name="Image 8">
            <a:extLst>
              <a:ext uri="{FF2B5EF4-FFF2-40B4-BE49-F238E27FC236}">
                <a16:creationId xmlns:a16="http://schemas.microsoft.com/office/drawing/2014/main" id="{A0BEFABD-806E-4D47-8415-2DC3FCBD9A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85683" y="500037"/>
            <a:ext cx="3368117" cy="2609291"/>
          </a:xfrm>
          <a:prstGeom prst="rect">
            <a:avLst/>
          </a:prstGeom>
        </p:spPr>
      </p:pic>
      <p:pic>
        <p:nvPicPr>
          <p:cNvPr id="1026" name="Picture 2" descr="Résolu] Configuration d'un PC de bureau • Forum • Zeste de Savoir">
            <a:extLst>
              <a:ext uri="{FF2B5EF4-FFF2-40B4-BE49-F238E27FC236}">
                <a16:creationId xmlns:a16="http://schemas.microsoft.com/office/drawing/2014/main" id="{852F70F2-65BE-43F9-9221-717DA27657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487" y="4177886"/>
            <a:ext cx="6575375" cy="198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5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3. Ordinateur</a:t>
            </a:r>
          </a:p>
        </p:txBody>
      </p:sp>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Connecteurs externes</a:t>
            </a:r>
          </a:p>
        </p:txBody>
      </p:sp>
      <p:pic>
        <p:nvPicPr>
          <p:cNvPr id="7" name="Image 6">
            <a:extLst>
              <a:ext uri="{FF2B5EF4-FFF2-40B4-BE49-F238E27FC236}">
                <a16:creationId xmlns:a16="http://schemas.microsoft.com/office/drawing/2014/main" id="{B17A06EE-B0E6-4E1A-942A-5341A07D82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0526" y="2790824"/>
            <a:ext cx="9783274" cy="3114675"/>
          </a:xfrm>
          <a:prstGeom prst="rect">
            <a:avLst/>
          </a:prstGeom>
        </p:spPr>
      </p:pic>
      <p:sp>
        <p:nvSpPr>
          <p:cNvPr id="15" name="ZoneTexte 14">
            <a:extLst>
              <a:ext uri="{FF2B5EF4-FFF2-40B4-BE49-F238E27FC236}">
                <a16:creationId xmlns:a16="http://schemas.microsoft.com/office/drawing/2014/main" id="{2B26074C-DE8C-4D61-9630-3C77C30A7820}"/>
              </a:ext>
            </a:extLst>
          </p:cNvPr>
          <p:cNvSpPr txBox="1"/>
          <p:nvPr/>
        </p:nvSpPr>
        <p:spPr>
          <a:xfrm>
            <a:off x="-4959" y="6566265"/>
            <a:ext cx="908479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de l’image : https://www.monpcsurmesure.fr/guides/acheter-carte-mere.html</a:t>
            </a:r>
          </a:p>
        </p:txBody>
      </p:sp>
    </p:spTree>
    <p:extLst>
      <p:ext uri="{BB962C8B-B14F-4D97-AF65-F5344CB8AC3E}">
        <p14:creationId xmlns:p14="http://schemas.microsoft.com/office/powerpoint/2010/main" val="308285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58A9D34-17CA-44B6-8C7D-D22F706F05B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8107" r="8915"/>
          <a:stretch/>
        </p:blipFill>
        <p:spPr>
          <a:xfrm>
            <a:off x="6501336" y="0"/>
            <a:ext cx="5690664" cy="6858000"/>
          </a:xfrm>
          <a:prstGeom prst="rect">
            <a:avLst/>
          </a:prstGeom>
        </p:spPr>
      </p:pic>
      <p:sp>
        <p:nvSpPr>
          <p:cNvPr id="3" name="Titre 1">
            <a:extLst>
              <a:ext uri="{FF2B5EF4-FFF2-40B4-BE49-F238E27FC236}">
                <a16:creationId xmlns:a16="http://schemas.microsoft.com/office/drawing/2014/main" id="{7FBE37C6-FB94-459B-ACDA-B132BC290E88}"/>
              </a:ext>
            </a:extLst>
          </p:cNvPr>
          <p:cNvSpPr>
            <a:spLocks noGrp="1"/>
          </p:cNvSpPr>
          <p:nvPr>
            <p:ph type="title"/>
          </p:nvPr>
        </p:nvSpPr>
        <p:spPr>
          <a:xfrm>
            <a:off x="838200" y="365125"/>
            <a:ext cx="10515600" cy="1325563"/>
          </a:xfrm>
        </p:spPr>
        <p:txBody>
          <a:bodyPr/>
          <a:lstStyle/>
          <a:p>
            <a:r>
              <a:rPr lang="fr-FR" dirty="0"/>
              <a:t>3. Ordinateur</a:t>
            </a:r>
          </a:p>
        </p:txBody>
      </p:sp>
      <p:sp>
        <p:nvSpPr>
          <p:cNvPr id="4" name="Titre 3">
            <a:extLst>
              <a:ext uri="{FF2B5EF4-FFF2-40B4-BE49-F238E27FC236}">
                <a16:creationId xmlns:a16="http://schemas.microsoft.com/office/drawing/2014/main" id="{E5ADC6F9-EB43-4C66-9CA2-5FA859E67965}"/>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Alimentation</a:t>
            </a:r>
          </a:p>
        </p:txBody>
      </p:sp>
      <p:sp>
        <p:nvSpPr>
          <p:cNvPr id="6" name="Rectangle 5">
            <a:extLst>
              <a:ext uri="{FF2B5EF4-FFF2-40B4-BE49-F238E27FC236}">
                <a16:creationId xmlns:a16="http://schemas.microsoft.com/office/drawing/2014/main" id="{2AF33CF3-DCD2-47D6-B51D-D4892E98A8D7}"/>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A073960-7EEB-4B0A-8C04-C42E68A087EA}"/>
              </a:ext>
            </a:extLst>
          </p:cNvPr>
          <p:cNvSpPr txBox="1"/>
          <p:nvPr/>
        </p:nvSpPr>
        <p:spPr>
          <a:xfrm>
            <a:off x="1223207" y="2491766"/>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Rôle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ZoneTexte 9">
            <a:extLst>
              <a:ext uri="{FF2B5EF4-FFF2-40B4-BE49-F238E27FC236}">
                <a16:creationId xmlns:a16="http://schemas.microsoft.com/office/drawing/2014/main" id="{69D532B2-D997-4AFD-BA63-8D7F1DD15027}"/>
              </a:ext>
            </a:extLst>
          </p:cNvPr>
          <p:cNvSpPr txBox="1"/>
          <p:nvPr/>
        </p:nvSpPr>
        <p:spPr>
          <a:xfrm>
            <a:off x="1223207" y="2890639"/>
            <a:ext cx="609600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Alimente la carte mère et certains périphériques de l’ordinateur. </a:t>
            </a:r>
          </a:p>
        </p:txBody>
      </p:sp>
      <p:sp>
        <p:nvSpPr>
          <p:cNvPr id="12" name="Rectangle 11">
            <a:extLst>
              <a:ext uri="{FF2B5EF4-FFF2-40B4-BE49-F238E27FC236}">
                <a16:creationId xmlns:a16="http://schemas.microsoft.com/office/drawing/2014/main" id="{FD10D669-8E2B-4542-849A-30C26C84D36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25AE89E-F8C1-4984-AA85-382E397BA385}"/>
              </a:ext>
            </a:extLst>
          </p:cNvPr>
          <p:cNvSpPr txBox="1"/>
          <p:nvPr/>
        </p:nvSpPr>
        <p:spPr>
          <a:xfrm>
            <a:off x="1223206" y="4174788"/>
            <a:ext cx="5298779" cy="369332"/>
          </a:xfrm>
          <a:prstGeom prst="rect">
            <a:avLst/>
          </a:prstGeom>
          <a:solidFill>
            <a:schemeClr val="bg1"/>
          </a:solidFill>
          <a:ln>
            <a:noFill/>
          </a:ln>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Connectique</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ZoneTexte 15">
            <a:extLst>
              <a:ext uri="{FF2B5EF4-FFF2-40B4-BE49-F238E27FC236}">
                <a16:creationId xmlns:a16="http://schemas.microsoft.com/office/drawing/2014/main" id="{066C2426-2C39-479D-865A-8892E84C9E20}"/>
              </a:ext>
            </a:extLst>
          </p:cNvPr>
          <p:cNvSpPr txBox="1"/>
          <p:nvPr/>
        </p:nvSpPr>
        <p:spPr>
          <a:xfrm>
            <a:off x="1223207" y="4687099"/>
            <a:ext cx="5298779"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 bloc d’alimentation doit permettre d’alimenter vos composants. Il dispose donc de plusieurs câbles, chacun dédié à un composant différent</a:t>
            </a:r>
          </a:p>
        </p:txBody>
      </p:sp>
    </p:spTree>
    <p:extLst>
      <p:ext uri="{BB962C8B-B14F-4D97-AF65-F5344CB8AC3E}">
        <p14:creationId xmlns:p14="http://schemas.microsoft.com/office/powerpoint/2010/main" val="393503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14C481-32B1-4174-90FF-5432CE49FEC8}"/>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itre 1">
            <a:extLst>
              <a:ext uri="{FF2B5EF4-FFF2-40B4-BE49-F238E27FC236}">
                <a16:creationId xmlns:a16="http://schemas.microsoft.com/office/drawing/2014/main" id="{E26103BA-CA70-4D6E-BE39-E8EF6A820B16}"/>
              </a:ext>
            </a:extLst>
          </p:cNvPr>
          <p:cNvSpPr>
            <a:spLocks noGrp="1"/>
          </p:cNvSpPr>
          <p:nvPr>
            <p:ph type="title"/>
          </p:nvPr>
        </p:nvSpPr>
        <p:spPr>
          <a:xfrm>
            <a:off x="0" y="0"/>
            <a:ext cx="12192000" cy="6857999"/>
          </a:xfrm>
          <a:solidFill>
            <a:srgbClr val="080808">
              <a:alpha val="74118"/>
            </a:srgbClr>
          </a:solidFill>
        </p:spPr>
        <p:txBody>
          <a:bodyPr/>
          <a:lstStyle/>
          <a:p>
            <a:pPr algn="ctr"/>
            <a:r>
              <a:rPr lang="fr-FR" dirty="0">
                <a:solidFill>
                  <a:schemeClr val="bg1"/>
                </a:solidFill>
              </a:rPr>
              <a:t>À vous de jouer</a:t>
            </a:r>
          </a:p>
        </p:txBody>
      </p:sp>
      <p:sp>
        <p:nvSpPr>
          <p:cNvPr id="9" name="ZoneTexte 8">
            <a:extLst>
              <a:ext uri="{FF2B5EF4-FFF2-40B4-BE49-F238E27FC236}">
                <a16:creationId xmlns:a16="http://schemas.microsoft.com/office/drawing/2014/main" id="{CD61CAE6-8280-415D-927D-086A8048EBF0}"/>
              </a:ext>
            </a:extLst>
          </p:cNvPr>
          <p:cNvSpPr txBox="1"/>
          <p:nvPr/>
        </p:nvSpPr>
        <p:spPr>
          <a:xfrm>
            <a:off x="0" y="3759632"/>
            <a:ext cx="12192000" cy="1200329"/>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Créez un média interactif à l’aide de l’outil ThingLink.</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 média doit présenter plusieurs composants d’une carte mère (images fournies)</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Plus d’informations sur les attentes et le rendu dans l’énoncé (voir sur Moodle)</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202020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re 46">
            <a:extLst>
              <a:ext uri="{FF2B5EF4-FFF2-40B4-BE49-F238E27FC236}">
                <a16:creationId xmlns:a16="http://schemas.microsoft.com/office/drawing/2014/main" id="{5BDF6C94-E654-4F69-8DE7-F3B6B208D820}"/>
              </a:ext>
            </a:extLst>
          </p:cNvPr>
          <p:cNvSpPr>
            <a:spLocks noGrp="1"/>
          </p:cNvSpPr>
          <p:nvPr>
            <p:ph type="title"/>
          </p:nvPr>
        </p:nvSpPr>
        <p:spPr/>
        <p:txBody>
          <a:bodyPr/>
          <a:lstStyle/>
          <a:p>
            <a:r>
              <a:rPr lang="fr-FR" dirty="0"/>
              <a:t>1. Syllabus de la séance</a:t>
            </a:r>
          </a:p>
        </p:txBody>
      </p:sp>
      <p:pic>
        <p:nvPicPr>
          <p:cNvPr id="49" name="Image 48">
            <a:extLst>
              <a:ext uri="{FF2B5EF4-FFF2-40B4-BE49-F238E27FC236}">
                <a16:creationId xmlns:a16="http://schemas.microsoft.com/office/drawing/2014/main" id="{7BF43C63-053C-4094-AE7F-FA4084F597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0290" y="3259363"/>
            <a:ext cx="4203510" cy="1004902"/>
          </a:xfrm>
          <a:prstGeom prst="rect">
            <a:avLst/>
          </a:prstGeom>
        </p:spPr>
      </p:pic>
      <p:sp>
        <p:nvSpPr>
          <p:cNvPr id="38" name="Titre 3">
            <a:extLst>
              <a:ext uri="{FF2B5EF4-FFF2-40B4-BE49-F238E27FC236}">
                <a16:creationId xmlns:a16="http://schemas.microsoft.com/office/drawing/2014/main" id="{6F4409EE-00E2-49E8-890C-C8A6743627A7}"/>
              </a:ext>
            </a:extLst>
          </p:cNvPr>
          <p:cNvSpPr txBox="1">
            <a:spLocks/>
          </p:cNvSpPr>
          <p:nvPr/>
        </p:nvSpPr>
        <p:spPr>
          <a:xfrm>
            <a:off x="6496816" y="1817689"/>
            <a:ext cx="1924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2800" dirty="0"/>
              <a:t>Évaluation</a:t>
            </a:r>
          </a:p>
        </p:txBody>
      </p:sp>
      <p:sp>
        <p:nvSpPr>
          <p:cNvPr id="55" name="Titre 3">
            <a:extLst>
              <a:ext uri="{FF2B5EF4-FFF2-40B4-BE49-F238E27FC236}">
                <a16:creationId xmlns:a16="http://schemas.microsoft.com/office/drawing/2014/main" id="{45149ACB-F6A1-42E4-8474-D7F7AB085CD5}"/>
              </a:ext>
            </a:extLst>
          </p:cNvPr>
          <p:cNvSpPr txBox="1">
            <a:spLocks/>
          </p:cNvSpPr>
          <p:nvPr/>
        </p:nvSpPr>
        <p:spPr>
          <a:xfrm>
            <a:off x="838200" y="1817689"/>
            <a:ext cx="1924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2800" dirty="0"/>
              <a:t>Compétences</a:t>
            </a:r>
          </a:p>
        </p:txBody>
      </p:sp>
      <p:sp>
        <p:nvSpPr>
          <p:cNvPr id="23" name="ZoneTexte 22">
            <a:extLst>
              <a:ext uri="{FF2B5EF4-FFF2-40B4-BE49-F238E27FC236}">
                <a16:creationId xmlns:a16="http://schemas.microsoft.com/office/drawing/2014/main" id="{9FA4460F-3A7D-4C1F-B17E-5870A198FBCD}"/>
              </a:ext>
            </a:extLst>
          </p:cNvPr>
          <p:cNvSpPr txBox="1"/>
          <p:nvPr/>
        </p:nvSpPr>
        <p:spPr>
          <a:xfrm>
            <a:off x="1223208" y="2370580"/>
            <a:ext cx="3993184"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Comprendre le fonctionnement d’un ordinateur </a:t>
            </a:r>
          </a:p>
        </p:txBody>
      </p:sp>
      <p:sp>
        <p:nvSpPr>
          <p:cNvPr id="29" name="ZoneTexte 28">
            <a:extLst>
              <a:ext uri="{FF2B5EF4-FFF2-40B4-BE49-F238E27FC236}">
                <a16:creationId xmlns:a16="http://schemas.microsoft.com/office/drawing/2014/main" id="{F27765B9-56E3-453F-998D-63493E0C84FB}"/>
              </a:ext>
            </a:extLst>
          </p:cNvPr>
          <p:cNvSpPr txBox="1"/>
          <p:nvPr/>
        </p:nvSpPr>
        <p:spPr>
          <a:xfrm>
            <a:off x="1223208" y="3169650"/>
            <a:ext cx="3993184"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Savoir diagnostiquer les problèmes matériels courants</a:t>
            </a:r>
          </a:p>
        </p:txBody>
      </p:sp>
      <p:sp>
        <p:nvSpPr>
          <p:cNvPr id="31" name="ZoneTexte 30">
            <a:extLst>
              <a:ext uri="{FF2B5EF4-FFF2-40B4-BE49-F238E27FC236}">
                <a16:creationId xmlns:a16="http://schemas.microsoft.com/office/drawing/2014/main" id="{02B52B48-9A50-4C2A-9335-C8A2FEC835E3}"/>
              </a:ext>
            </a:extLst>
          </p:cNvPr>
          <p:cNvSpPr txBox="1"/>
          <p:nvPr/>
        </p:nvSpPr>
        <p:spPr>
          <a:xfrm>
            <a:off x="1223208" y="3968720"/>
            <a:ext cx="3993184" cy="369332"/>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Organiser son poste de travail</a:t>
            </a:r>
          </a:p>
        </p:txBody>
      </p:sp>
      <p:sp>
        <p:nvSpPr>
          <p:cNvPr id="66" name="ZoneTexte 65">
            <a:extLst>
              <a:ext uri="{FF2B5EF4-FFF2-40B4-BE49-F238E27FC236}">
                <a16:creationId xmlns:a16="http://schemas.microsoft.com/office/drawing/2014/main" id="{05AC4CFC-01F8-4138-B575-77FDA23AC31C}"/>
              </a:ext>
            </a:extLst>
          </p:cNvPr>
          <p:cNvSpPr txBox="1"/>
          <p:nvPr/>
        </p:nvSpPr>
        <p:spPr>
          <a:xfrm>
            <a:off x="6902607" y="2370579"/>
            <a:ext cx="4636409"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Création d’un média interactif présentant les composants d’un ordinateur</a:t>
            </a:r>
          </a:p>
        </p:txBody>
      </p:sp>
      <p:pic>
        <p:nvPicPr>
          <p:cNvPr id="71" name="Image 70">
            <a:extLst>
              <a:ext uri="{FF2B5EF4-FFF2-40B4-BE49-F238E27FC236}">
                <a16:creationId xmlns:a16="http://schemas.microsoft.com/office/drawing/2014/main" id="{09770A9E-B8D8-46B0-BBCF-90400214278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0" y="4755143"/>
            <a:ext cx="12192000" cy="2106511"/>
          </a:xfrm>
          <a:prstGeom prst="rect">
            <a:avLst/>
          </a:prstGeom>
        </p:spPr>
      </p:pic>
      <p:sp>
        <p:nvSpPr>
          <p:cNvPr id="72" name="Rectangle 71">
            <a:extLst>
              <a:ext uri="{FF2B5EF4-FFF2-40B4-BE49-F238E27FC236}">
                <a16:creationId xmlns:a16="http://schemas.microsoft.com/office/drawing/2014/main" id="{6A94B1AA-A488-4924-A16F-DEFA85399295}"/>
              </a:ext>
            </a:extLst>
          </p:cNvPr>
          <p:cNvSpPr/>
          <p:nvPr/>
        </p:nvSpPr>
        <p:spPr>
          <a:xfrm>
            <a:off x="984985" y="2291345"/>
            <a:ext cx="45719" cy="210651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BE90F01D-EB4D-44B7-8C05-5E96A2E71897}"/>
              </a:ext>
            </a:extLst>
          </p:cNvPr>
          <p:cNvSpPr/>
          <p:nvPr/>
        </p:nvSpPr>
        <p:spPr>
          <a:xfrm>
            <a:off x="6766955" y="2291344"/>
            <a:ext cx="45719" cy="210651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194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AF8A4-004A-41F7-A50C-F376C31E25C4}"/>
              </a:ext>
            </a:extLst>
          </p:cNvPr>
          <p:cNvSpPr>
            <a:spLocks noGrp="1"/>
          </p:cNvSpPr>
          <p:nvPr>
            <p:ph type="title"/>
          </p:nvPr>
        </p:nvSpPr>
        <p:spPr/>
        <p:txBody>
          <a:bodyPr/>
          <a:lstStyle/>
          <a:p>
            <a:r>
              <a:rPr lang="fr-FR" dirty="0"/>
              <a:t>2. Informatique</a:t>
            </a:r>
          </a:p>
        </p:txBody>
      </p:sp>
      <p:pic>
        <p:nvPicPr>
          <p:cNvPr id="6" name="Image 5">
            <a:extLst>
              <a:ext uri="{FF2B5EF4-FFF2-40B4-BE49-F238E27FC236}">
                <a16:creationId xmlns:a16="http://schemas.microsoft.com/office/drawing/2014/main" id="{099532C0-A4FB-4A49-9904-5C779AC21330}"/>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7119937" y="0"/>
            <a:ext cx="5072063" cy="6858000"/>
          </a:xfrm>
          <a:prstGeom prst="rect">
            <a:avLst/>
          </a:prstGeom>
        </p:spPr>
      </p:pic>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1924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Définitions</a:t>
            </a:r>
          </a:p>
        </p:txBody>
      </p:sp>
      <p:sp>
        <p:nvSpPr>
          <p:cNvPr id="3" name="ZoneTexte 2">
            <a:extLst>
              <a:ext uri="{FF2B5EF4-FFF2-40B4-BE49-F238E27FC236}">
                <a16:creationId xmlns:a16="http://schemas.microsoft.com/office/drawing/2014/main" id="{10D15CF0-833B-4768-9954-F3E78E86DE58}"/>
              </a:ext>
            </a:extLst>
          </p:cNvPr>
          <p:cNvSpPr txBox="1"/>
          <p:nvPr/>
        </p:nvSpPr>
        <p:spPr>
          <a:xfrm>
            <a:off x="1223207" y="2491766"/>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Informatique</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information + « -</a:t>
            </a:r>
            <a:r>
              <a:rPr lang="fr-FR"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ique</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(propre à)</a:t>
            </a:r>
          </a:p>
        </p:txBody>
      </p:sp>
      <p:sp>
        <p:nvSpPr>
          <p:cNvPr id="4" name="ZoneTexte 3">
            <a:extLst>
              <a:ext uri="{FF2B5EF4-FFF2-40B4-BE49-F238E27FC236}">
                <a16:creationId xmlns:a16="http://schemas.microsoft.com/office/drawing/2014/main" id="{6602EEBF-EB4F-4555-9E34-66C078159D64}"/>
              </a:ext>
            </a:extLst>
          </p:cNvPr>
          <p:cNvSpPr txBox="1"/>
          <p:nvPr/>
        </p:nvSpPr>
        <p:spPr>
          <a:xfrm>
            <a:off x="1223207" y="2890639"/>
            <a:ext cx="571742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L’Informatique est donc la science du traitement (automatique) de l’information par des machines.</a:t>
            </a:r>
          </a:p>
        </p:txBody>
      </p:sp>
      <p:sp>
        <p:nvSpPr>
          <p:cNvPr id="9" name="ZoneTexte 8">
            <a:extLst>
              <a:ext uri="{FF2B5EF4-FFF2-40B4-BE49-F238E27FC236}">
                <a16:creationId xmlns:a16="http://schemas.microsoft.com/office/drawing/2014/main" id="{6EC35B39-3978-46FC-B594-C3EC6116DE90}"/>
              </a:ext>
            </a:extLst>
          </p:cNvPr>
          <p:cNvSpPr txBox="1"/>
          <p:nvPr/>
        </p:nvSpPr>
        <p:spPr>
          <a:xfrm>
            <a:off x="1223207" y="4310260"/>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Ordinateur</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5" name="ZoneTexte 14">
            <a:extLst>
              <a:ext uri="{FF2B5EF4-FFF2-40B4-BE49-F238E27FC236}">
                <a16:creationId xmlns:a16="http://schemas.microsoft.com/office/drawing/2014/main" id="{B2781039-3B02-424E-B12C-A7DB469C4E10}"/>
              </a:ext>
            </a:extLst>
          </p:cNvPr>
          <p:cNvSpPr txBox="1"/>
          <p:nvPr/>
        </p:nvSpPr>
        <p:spPr>
          <a:xfrm>
            <a:off x="1223207" y="4687099"/>
            <a:ext cx="5717420" cy="923330"/>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i="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Machine automatique de traitement de l'information, obéissant à des programmes formés par des suites d'opérations arithmétiques et logiques. </a:t>
            </a: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7" name="Rectangle 16">
            <a:extLst>
              <a:ext uri="{FF2B5EF4-FFF2-40B4-BE49-F238E27FC236}">
                <a16:creationId xmlns:a16="http://schemas.microsoft.com/office/drawing/2014/main" id="{FE2B56BD-1475-483E-8AE7-DAF30DD225A0}"/>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B56A76AA-7BB2-49AD-B5AA-D07AE3D725E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650B120-B3BD-4FC8-9207-06D29D0F7E94}"/>
              </a:ext>
            </a:extLst>
          </p:cNvPr>
          <p:cNvSpPr txBox="1"/>
          <p:nvPr/>
        </p:nvSpPr>
        <p:spPr>
          <a:xfrm>
            <a:off x="4445847" y="5643775"/>
            <a:ext cx="2076139" cy="307777"/>
          </a:xfrm>
          <a:prstGeom prst="rect">
            <a:avLst/>
          </a:prstGeom>
          <a:noFill/>
        </p:spPr>
        <p:txBody>
          <a:bodyPr wrap="square" rtlCol="0">
            <a:spAutoFit/>
          </a:bodyPr>
          <a:lstStyle/>
          <a:p>
            <a:pPr algn="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Dictionnaire Larousse</a:t>
            </a:r>
          </a:p>
        </p:txBody>
      </p:sp>
    </p:spTree>
    <p:extLst>
      <p:ext uri="{BB962C8B-B14F-4D97-AF65-F5344CB8AC3E}">
        <p14:creationId xmlns:p14="http://schemas.microsoft.com/office/powerpoint/2010/main" val="108816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3">
            <a:extLst>
              <a:ext uri="{FF2B5EF4-FFF2-40B4-BE49-F238E27FC236}">
                <a16:creationId xmlns:a16="http://schemas.microsoft.com/office/drawing/2014/main" id="{79BF1B05-6156-4067-9743-FBA7EDB174B7}"/>
              </a:ext>
            </a:extLst>
          </p:cNvPr>
          <p:cNvSpPr txBox="1">
            <a:spLocks/>
          </p:cNvSpPr>
          <p:nvPr/>
        </p:nvSpPr>
        <p:spPr>
          <a:xfrm>
            <a:off x="838200" y="1817689"/>
            <a:ext cx="47363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Histoire brève des ordinateurs</a:t>
            </a:r>
          </a:p>
        </p:txBody>
      </p:sp>
      <p:sp>
        <p:nvSpPr>
          <p:cNvPr id="7" name="ZoneTexte 6">
            <a:extLst>
              <a:ext uri="{FF2B5EF4-FFF2-40B4-BE49-F238E27FC236}">
                <a16:creationId xmlns:a16="http://schemas.microsoft.com/office/drawing/2014/main" id="{88F8B04B-1B1B-4DBF-85DE-2326BD2F98EE}"/>
              </a:ext>
            </a:extLst>
          </p:cNvPr>
          <p:cNvSpPr txBox="1"/>
          <p:nvPr/>
        </p:nvSpPr>
        <p:spPr>
          <a:xfrm>
            <a:off x="1223207" y="2491766"/>
            <a:ext cx="5298779"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Un besoin de calculer</a:t>
            </a:r>
            <a:endPar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ZoneTexte 8">
            <a:extLst>
              <a:ext uri="{FF2B5EF4-FFF2-40B4-BE49-F238E27FC236}">
                <a16:creationId xmlns:a16="http://schemas.microsoft.com/office/drawing/2014/main" id="{C2B171AB-CDF0-4AAA-8632-A301465D0FC3}"/>
              </a:ext>
            </a:extLst>
          </p:cNvPr>
          <p:cNvSpPr txBox="1"/>
          <p:nvPr/>
        </p:nvSpPr>
        <p:spPr>
          <a:xfrm>
            <a:off x="1223207" y="2890639"/>
            <a:ext cx="571742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(rapidement et de manière fiable)…</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5" name="ZoneTexte 14">
            <a:extLst>
              <a:ext uri="{FF2B5EF4-FFF2-40B4-BE49-F238E27FC236}">
                <a16:creationId xmlns:a16="http://schemas.microsoft.com/office/drawing/2014/main" id="{0365736A-4FF2-4050-B1CA-A9F52BEB4A1C}"/>
              </a:ext>
            </a:extLst>
          </p:cNvPr>
          <p:cNvSpPr txBox="1"/>
          <p:nvPr/>
        </p:nvSpPr>
        <p:spPr>
          <a:xfrm>
            <a:off x="1223207" y="4310260"/>
            <a:ext cx="7216255" cy="369332"/>
          </a:xfrm>
          <a:prstGeom prst="rect">
            <a:avLst/>
          </a:prstGeom>
          <a:noFill/>
        </p:spPr>
        <p:txBody>
          <a:bodyPr wrap="square" rtlCol="0">
            <a:spAutoFit/>
          </a:bodyPr>
          <a:lstStyle/>
          <a:p>
            <a:r>
              <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et des évolutions technologiques, scientifiques et sociales</a:t>
            </a:r>
          </a:p>
        </p:txBody>
      </p:sp>
      <p:sp>
        <p:nvSpPr>
          <p:cNvPr id="17" name="ZoneTexte 16">
            <a:extLst>
              <a:ext uri="{FF2B5EF4-FFF2-40B4-BE49-F238E27FC236}">
                <a16:creationId xmlns:a16="http://schemas.microsoft.com/office/drawing/2014/main" id="{614929A5-0A0E-4C63-925E-9589F312D7D3}"/>
              </a:ext>
            </a:extLst>
          </p:cNvPr>
          <p:cNvSpPr txBox="1"/>
          <p:nvPr/>
        </p:nvSpPr>
        <p:spPr>
          <a:xfrm>
            <a:off x="1223207" y="4687099"/>
            <a:ext cx="5717420" cy="646331"/>
          </a:xfrm>
          <a:prstGeom prst="rect">
            <a:avLst/>
          </a:prstGeom>
          <a:noFill/>
        </p:spPr>
        <p:txBody>
          <a:bodyPr wrap="square" rtlCol="0">
            <a:spAutoFit/>
          </a:bodyPr>
          <a:lstStyle/>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Mathématiques (logique, arithmétique, algèbre, etc.) </a:t>
            </a: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Physique (électronique, quantique, optique, etc.)</a:t>
            </a:r>
          </a:p>
        </p:txBody>
      </p:sp>
      <p:sp>
        <p:nvSpPr>
          <p:cNvPr id="19" name="Rectangle 18">
            <a:extLst>
              <a:ext uri="{FF2B5EF4-FFF2-40B4-BE49-F238E27FC236}">
                <a16:creationId xmlns:a16="http://schemas.microsoft.com/office/drawing/2014/main" id="{9B009ADA-8213-4C39-ABD9-BE58F4AB3E61}"/>
              </a:ext>
            </a:extLst>
          </p:cNvPr>
          <p:cNvSpPr/>
          <p:nvPr/>
        </p:nvSpPr>
        <p:spPr>
          <a:xfrm>
            <a:off x="984985" y="2291346"/>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9BD9B54-647A-4C06-AC2A-4F7C8872E03B}"/>
              </a:ext>
            </a:extLst>
          </p:cNvPr>
          <p:cNvSpPr/>
          <p:nvPr/>
        </p:nvSpPr>
        <p:spPr>
          <a:xfrm>
            <a:off x="984985" y="4175510"/>
            <a:ext cx="58912" cy="1586592"/>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itre 1">
            <a:extLst>
              <a:ext uri="{FF2B5EF4-FFF2-40B4-BE49-F238E27FC236}">
                <a16:creationId xmlns:a16="http://schemas.microsoft.com/office/drawing/2014/main" id="{65C1616E-3739-4C83-9076-DA767CFFE1A2}"/>
              </a:ext>
            </a:extLst>
          </p:cNvPr>
          <p:cNvSpPr>
            <a:spLocks noGrp="1"/>
          </p:cNvSpPr>
          <p:nvPr>
            <p:ph type="title"/>
          </p:nvPr>
        </p:nvSpPr>
        <p:spPr>
          <a:xfrm>
            <a:off x="838200" y="365125"/>
            <a:ext cx="10515600" cy="1325563"/>
          </a:xfrm>
        </p:spPr>
        <p:txBody>
          <a:bodyPr/>
          <a:lstStyle/>
          <a:p>
            <a:r>
              <a:rPr lang="fr-FR" dirty="0"/>
              <a:t>2. Informatique</a:t>
            </a:r>
          </a:p>
        </p:txBody>
      </p:sp>
      <p:pic>
        <p:nvPicPr>
          <p:cNvPr id="2" name="Image 1">
            <a:extLst>
              <a:ext uri="{FF2B5EF4-FFF2-40B4-BE49-F238E27FC236}">
                <a16:creationId xmlns:a16="http://schemas.microsoft.com/office/drawing/2014/main" id="{AF4995A4-8E31-4071-B8D7-E8A0142CDB8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94"/>
          <a:stretch/>
        </p:blipFill>
        <p:spPr>
          <a:xfrm>
            <a:off x="5574535" y="0"/>
            <a:ext cx="6617465" cy="6781800"/>
          </a:xfrm>
          <a:prstGeom prst="rect">
            <a:avLst/>
          </a:prstGeom>
        </p:spPr>
      </p:pic>
    </p:spTree>
    <p:extLst>
      <p:ext uri="{BB962C8B-B14F-4D97-AF65-F5344CB8AC3E}">
        <p14:creationId xmlns:p14="http://schemas.microsoft.com/office/powerpoint/2010/main" val="426326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6C900-D052-4B84-90C0-E8AED69B2C9F}"/>
              </a:ext>
            </a:extLst>
          </p:cNvPr>
          <p:cNvSpPr>
            <a:spLocks noGrp="1"/>
          </p:cNvSpPr>
          <p:nvPr>
            <p:ph type="title"/>
          </p:nvPr>
        </p:nvSpPr>
        <p:spPr/>
        <p:txBody>
          <a:bodyPr/>
          <a:lstStyle/>
          <a:p>
            <a:r>
              <a:rPr lang="fr-FR" dirty="0"/>
              <a:t>2. Informatique</a:t>
            </a:r>
          </a:p>
        </p:txBody>
      </p:sp>
      <p:sp>
        <p:nvSpPr>
          <p:cNvPr id="6" name="Titre 3">
            <a:extLst>
              <a:ext uri="{FF2B5EF4-FFF2-40B4-BE49-F238E27FC236}">
                <a16:creationId xmlns:a16="http://schemas.microsoft.com/office/drawing/2014/main" id="{27564204-99B3-47CB-AFC4-F2C94A2F0657}"/>
              </a:ext>
            </a:extLst>
          </p:cNvPr>
          <p:cNvSpPr txBox="1">
            <a:spLocks/>
          </p:cNvSpPr>
          <p:nvPr/>
        </p:nvSpPr>
        <p:spPr>
          <a:xfrm>
            <a:off x="838200" y="1817689"/>
            <a:ext cx="543741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Premiers instruments de calcul</a:t>
            </a:r>
          </a:p>
        </p:txBody>
      </p:sp>
      <p:sp>
        <p:nvSpPr>
          <p:cNvPr id="24" name="Rectangle 23">
            <a:extLst>
              <a:ext uri="{FF2B5EF4-FFF2-40B4-BE49-F238E27FC236}">
                <a16:creationId xmlns:a16="http://schemas.microsoft.com/office/drawing/2014/main" id="{713A7A2A-6AF2-405C-A15E-7B749A5594E1}"/>
              </a:ext>
            </a:extLst>
          </p:cNvPr>
          <p:cNvSpPr/>
          <p:nvPr/>
        </p:nvSpPr>
        <p:spPr>
          <a:xfrm>
            <a:off x="4800600" y="0"/>
            <a:ext cx="73914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3">
            <a:extLst>
              <a:ext uri="{FF2B5EF4-FFF2-40B4-BE49-F238E27FC236}">
                <a16:creationId xmlns:a16="http://schemas.microsoft.com/office/drawing/2014/main" id="{5F8EFBE6-23B0-4D68-97F6-ADCC1FEA5564}"/>
              </a:ext>
            </a:extLst>
          </p:cNvPr>
          <p:cNvSpPr txBox="1">
            <a:spLocks/>
          </p:cNvSpPr>
          <p:nvPr/>
        </p:nvSpPr>
        <p:spPr>
          <a:xfrm>
            <a:off x="7892143" y="1817689"/>
            <a:ext cx="4163785"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solidFill>
                  <a:schemeClr val="bg1"/>
                </a:solidFill>
              </a:rPr>
              <a:t>Sources scientifiques</a:t>
            </a:r>
          </a:p>
        </p:txBody>
      </p:sp>
      <p:pic>
        <p:nvPicPr>
          <p:cNvPr id="28" name="Image 27">
            <a:extLst>
              <a:ext uri="{FF2B5EF4-FFF2-40B4-BE49-F238E27FC236}">
                <a16:creationId xmlns:a16="http://schemas.microsoft.com/office/drawing/2014/main" id="{69AFF131-16F3-4A80-9667-B5C74A172603}"/>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9789980" y="2687180"/>
            <a:ext cx="1680214" cy="2236552"/>
          </a:xfrm>
          <a:prstGeom prst="ellipse">
            <a:avLst/>
          </a:prstGeom>
          <a:ln w="57150">
            <a:solidFill>
              <a:schemeClr val="bg1">
                <a:lumMod val="95000"/>
              </a:schemeClr>
            </a:solidFill>
          </a:ln>
        </p:spPr>
      </p:pic>
      <p:pic>
        <p:nvPicPr>
          <p:cNvPr id="32" name="Image 31">
            <a:extLst>
              <a:ext uri="{FF2B5EF4-FFF2-40B4-BE49-F238E27FC236}">
                <a16:creationId xmlns:a16="http://schemas.microsoft.com/office/drawing/2014/main" id="{F196B0C7-A421-45B7-8AD7-7D83A393F37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7186148" y="2687180"/>
            <a:ext cx="1676480" cy="2236552"/>
          </a:xfrm>
          <a:prstGeom prst="ellipse">
            <a:avLst/>
          </a:prstGeom>
          <a:ln w="57150">
            <a:solidFill>
              <a:schemeClr val="bg1">
                <a:lumMod val="95000"/>
              </a:schemeClr>
            </a:solidFill>
          </a:ln>
        </p:spPr>
      </p:pic>
      <p:sp>
        <p:nvSpPr>
          <p:cNvPr id="34" name="ZoneTexte 33">
            <a:extLst>
              <a:ext uri="{FF2B5EF4-FFF2-40B4-BE49-F238E27FC236}">
                <a16:creationId xmlns:a16="http://schemas.microsoft.com/office/drawing/2014/main" id="{4AC89421-08AD-42AD-BC53-0A6F9FD784CF}"/>
              </a:ext>
            </a:extLst>
          </p:cNvPr>
          <p:cNvSpPr txBox="1"/>
          <p:nvPr/>
        </p:nvSpPr>
        <p:spPr>
          <a:xfrm>
            <a:off x="7019850" y="5168480"/>
            <a:ext cx="2009076" cy="923330"/>
          </a:xfrm>
          <a:prstGeom prst="rect">
            <a:avLst/>
          </a:prstGeom>
          <a:noFill/>
        </p:spPr>
        <p:txBody>
          <a:bodyPr wrap="square" rtlCol="0">
            <a:spAutoFit/>
          </a:bodyPr>
          <a:lstStyle/>
          <a:p>
            <a:pPr algn="ctr"/>
            <a:r>
              <a:rPr lang="fr-FR"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Aristote </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IVe siècle av. J-C</a:t>
            </a:r>
            <a:endPar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Père de la logique</a:t>
            </a:r>
          </a:p>
        </p:txBody>
      </p:sp>
      <p:sp>
        <p:nvSpPr>
          <p:cNvPr id="36" name="ZoneTexte 35">
            <a:extLst>
              <a:ext uri="{FF2B5EF4-FFF2-40B4-BE49-F238E27FC236}">
                <a16:creationId xmlns:a16="http://schemas.microsoft.com/office/drawing/2014/main" id="{842E3D01-4CB7-4AAB-ADD7-2E2FF6852A79}"/>
              </a:ext>
            </a:extLst>
          </p:cNvPr>
          <p:cNvSpPr txBox="1"/>
          <p:nvPr/>
        </p:nvSpPr>
        <p:spPr>
          <a:xfrm>
            <a:off x="9360260" y="5182728"/>
            <a:ext cx="2539653" cy="923330"/>
          </a:xfrm>
          <a:prstGeom prst="rect">
            <a:avLst/>
          </a:prstGeom>
          <a:noFill/>
        </p:spPr>
        <p:txBody>
          <a:bodyPr wrap="square" rtlCol="0">
            <a:spAutoFit/>
          </a:bodyPr>
          <a:lstStyle/>
          <a:p>
            <a:pPr algn="ctr"/>
            <a:r>
              <a:rPr lang="fr-FR"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 </a:t>
            </a:r>
            <a:r>
              <a:rPr lang="fr-FR" sz="2000" b="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Khwârizmî</a:t>
            </a:r>
            <a:endParaRPr lang="fr-FR"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IXe siècle </a:t>
            </a:r>
            <a:r>
              <a:rPr lang="fr-FR"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a:t>
            </a: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J-C</a:t>
            </a:r>
            <a:endPar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Père de l’algèbre</a:t>
            </a:r>
          </a:p>
        </p:txBody>
      </p:sp>
      <p:sp>
        <p:nvSpPr>
          <p:cNvPr id="38" name="ZoneTexte 37">
            <a:extLst>
              <a:ext uri="{FF2B5EF4-FFF2-40B4-BE49-F238E27FC236}">
                <a16:creationId xmlns:a16="http://schemas.microsoft.com/office/drawing/2014/main" id="{72E4D92A-F7B7-4DE6-AA44-76C267264112}"/>
              </a:ext>
            </a:extLst>
          </p:cNvPr>
          <p:cNvSpPr txBox="1"/>
          <p:nvPr/>
        </p:nvSpPr>
        <p:spPr>
          <a:xfrm>
            <a:off x="392594" y="5168480"/>
            <a:ext cx="2009076" cy="677108"/>
          </a:xfrm>
          <a:prstGeom prst="rect">
            <a:avLst/>
          </a:prstGeom>
          <a:noFill/>
        </p:spPr>
        <p:txBody>
          <a:bodyPr wrap="square" rtlCol="0">
            <a:spAutoFit/>
          </a:bodyPr>
          <a:lstStyle/>
          <a:p>
            <a:pPr algn="ct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Abaque</a:t>
            </a:r>
          </a:p>
          <a:p>
            <a:pPr algn="ctr"/>
            <a:r>
              <a:rPr lang="fr-FR"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-3000 environ</a:t>
            </a:r>
          </a:p>
        </p:txBody>
      </p:sp>
      <p:sp>
        <p:nvSpPr>
          <p:cNvPr id="40" name="ZoneTexte 39">
            <a:extLst>
              <a:ext uri="{FF2B5EF4-FFF2-40B4-BE49-F238E27FC236}">
                <a16:creationId xmlns:a16="http://schemas.microsoft.com/office/drawing/2014/main" id="{0AD12FDE-C763-451D-93BC-5C9545CAB1F3}"/>
              </a:ext>
            </a:extLst>
          </p:cNvPr>
          <p:cNvSpPr txBox="1"/>
          <p:nvPr/>
        </p:nvSpPr>
        <p:spPr>
          <a:xfrm>
            <a:off x="3036272" y="5168480"/>
            <a:ext cx="2261080" cy="1015663"/>
          </a:xfrm>
          <a:prstGeom prst="rect">
            <a:avLst/>
          </a:prstGeom>
          <a:noFill/>
        </p:spPr>
        <p:txBody>
          <a:bodyPr wrap="square" rtlCol="0">
            <a:spAutoFit/>
          </a:bodyPr>
          <a:lstStyle/>
          <a:p>
            <a:pPr algn="ct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Machine d’Anticythère</a:t>
            </a:r>
          </a:p>
          <a:p>
            <a:pPr algn="ctr"/>
            <a:r>
              <a:rPr lang="fr-FR"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IIe siècle av. JC</a:t>
            </a:r>
            <a:endPar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2" name="Image 41">
            <a:extLst>
              <a:ext uri="{FF2B5EF4-FFF2-40B4-BE49-F238E27FC236}">
                <a16:creationId xmlns:a16="http://schemas.microsoft.com/office/drawing/2014/main" id="{6495595D-24B8-4E0C-8C0C-7D3FFFF0555A}"/>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285683" y="2868289"/>
            <a:ext cx="2533717" cy="2015457"/>
          </a:xfrm>
          <a:prstGeom prst="rect">
            <a:avLst/>
          </a:prstGeom>
        </p:spPr>
      </p:pic>
      <p:pic>
        <p:nvPicPr>
          <p:cNvPr id="44" name="Image 43">
            <a:extLst>
              <a:ext uri="{FF2B5EF4-FFF2-40B4-BE49-F238E27FC236}">
                <a16:creationId xmlns:a16="http://schemas.microsoft.com/office/drawing/2014/main" id="{05B703D0-B246-4BB1-B87D-9179437554F8}"/>
              </a:ext>
            </a:extLst>
          </p:cNvPr>
          <p:cNvPicPr>
            <a:picLocks noChangeAspect="1"/>
          </p:cNvPicPr>
          <p:nvPr/>
        </p:nvPicPr>
        <p:blipFill>
          <a:blip r:embed="rId9" cstate="screen">
            <a:extLst>
              <a:ext uri="{BEBA8EAE-BF5A-486C-A8C5-ECC9F3942E4B}">
                <a14:imgProps xmlns:a14="http://schemas.microsoft.com/office/drawing/2010/main">
                  <a14:imgLayer r:embed="rId10">
                    <a14:imgEffect>
                      <a14:saturation sat="66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036273" y="2868289"/>
            <a:ext cx="2261080" cy="2015457"/>
          </a:xfrm>
          <a:prstGeom prst="rect">
            <a:avLst/>
          </a:prstGeom>
        </p:spPr>
      </p:pic>
      <p:sp>
        <p:nvSpPr>
          <p:cNvPr id="3" name="ZoneTexte 2">
            <a:extLst>
              <a:ext uri="{FF2B5EF4-FFF2-40B4-BE49-F238E27FC236}">
                <a16:creationId xmlns:a16="http://schemas.microsoft.com/office/drawing/2014/main" id="{2ABFC5CC-4732-4646-8D69-877B90BFA0D6}"/>
              </a:ext>
            </a:extLst>
          </p:cNvPr>
          <p:cNvSpPr txBox="1"/>
          <p:nvPr/>
        </p:nvSpPr>
        <p:spPr>
          <a:xfrm>
            <a:off x="0" y="6544327"/>
            <a:ext cx="6098720" cy="307777"/>
          </a:xfrm>
          <a:prstGeom prst="rect">
            <a:avLst/>
          </a:prstGeom>
          <a:noFill/>
        </p:spPr>
        <p:txBody>
          <a:bodyPr wrap="square">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Photos par : Mike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Cowlishaw</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(gauche) et Marsyas (droite)</a:t>
            </a:r>
            <a:endPar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5318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6C900-D052-4B84-90C0-E8AED69B2C9F}"/>
              </a:ext>
            </a:extLst>
          </p:cNvPr>
          <p:cNvSpPr>
            <a:spLocks noGrp="1"/>
          </p:cNvSpPr>
          <p:nvPr>
            <p:ph type="title"/>
          </p:nvPr>
        </p:nvSpPr>
        <p:spPr/>
        <p:txBody>
          <a:bodyPr/>
          <a:lstStyle/>
          <a:p>
            <a:r>
              <a:rPr lang="fr-FR" dirty="0"/>
              <a:t>2. Informatique</a:t>
            </a:r>
          </a:p>
        </p:txBody>
      </p:sp>
      <p:sp>
        <p:nvSpPr>
          <p:cNvPr id="6" name="Titre 3">
            <a:extLst>
              <a:ext uri="{FF2B5EF4-FFF2-40B4-BE49-F238E27FC236}">
                <a16:creationId xmlns:a16="http://schemas.microsoft.com/office/drawing/2014/main" id="{27564204-99B3-47CB-AFC4-F2C94A2F0657}"/>
              </a:ext>
            </a:extLst>
          </p:cNvPr>
          <p:cNvSpPr txBox="1">
            <a:spLocks/>
          </p:cNvSpPr>
          <p:nvPr/>
        </p:nvSpPr>
        <p:spPr>
          <a:xfrm>
            <a:off x="838200" y="1425798"/>
            <a:ext cx="982435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Automatisation des calculs</a:t>
            </a:r>
          </a:p>
        </p:txBody>
      </p:sp>
      <p:pic>
        <p:nvPicPr>
          <p:cNvPr id="5" name="Image 4">
            <a:extLst>
              <a:ext uri="{FF2B5EF4-FFF2-40B4-BE49-F238E27FC236}">
                <a16:creationId xmlns:a16="http://schemas.microsoft.com/office/drawing/2014/main" id="{57EE32B9-2B23-4408-8F80-6CA72200A8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21" y="1921989"/>
            <a:ext cx="6368144" cy="3486559"/>
          </a:xfrm>
          <a:prstGeom prst="rect">
            <a:avLst/>
          </a:prstGeom>
        </p:spPr>
      </p:pic>
      <p:sp>
        <p:nvSpPr>
          <p:cNvPr id="10" name="ZoneTexte 9">
            <a:extLst>
              <a:ext uri="{FF2B5EF4-FFF2-40B4-BE49-F238E27FC236}">
                <a16:creationId xmlns:a16="http://schemas.microsoft.com/office/drawing/2014/main" id="{CE006F61-E2DB-440F-8606-79E7E5988D7C}"/>
              </a:ext>
            </a:extLst>
          </p:cNvPr>
          <p:cNvSpPr txBox="1"/>
          <p:nvPr/>
        </p:nvSpPr>
        <p:spPr>
          <a:xfrm>
            <a:off x="190498" y="5408549"/>
            <a:ext cx="6198840" cy="1231106"/>
          </a:xfrm>
          <a:prstGeom prst="rect">
            <a:avLst/>
          </a:prstGeom>
          <a:noFill/>
        </p:spPr>
        <p:txBody>
          <a:bodyPr wrap="square" rtlCol="0">
            <a:spAutoFit/>
          </a:bodyPr>
          <a:lstStyle/>
          <a:p>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Pascaline (Blaise Pascal)</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Inventée en 1642 par Blaise Pascal, elle fait des additions et soustractions</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 par :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David.Monniaux</a:t>
            </a:r>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ZoneTexte 11">
            <a:extLst>
              <a:ext uri="{FF2B5EF4-FFF2-40B4-BE49-F238E27FC236}">
                <a16:creationId xmlns:a16="http://schemas.microsoft.com/office/drawing/2014/main" id="{990557B6-8CBB-4BE2-B006-8C28BB4D0198}"/>
              </a:ext>
            </a:extLst>
          </p:cNvPr>
          <p:cNvSpPr txBox="1"/>
          <p:nvPr/>
        </p:nvSpPr>
        <p:spPr>
          <a:xfrm>
            <a:off x="6558642" y="5408549"/>
            <a:ext cx="5295902" cy="1231106"/>
          </a:xfrm>
          <a:prstGeom prst="rect">
            <a:avLst/>
          </a:prstGeom>
          <a:noFill/>
        </p:spPr>
        <p:txBody>
          <a:bodyPr wrap="square" rtlCol="0">
            <a:spAutoFit/>
          </a:bodyPr>
          <a:lstStyle/>
          <a:p>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Calculatrice mécanique (Gottfried Leibniz)</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Inventée en 1694, elle fait des additions, soustractions, multiplications et divisions</a:t>
            </a:r>
          </a:p>
          <a:p>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 par :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Hajotthu</a:t>
            </a:r>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Image 13">
            <a:extLst>
              <a:ext uri="{FF2B5EF4-FFF2-40B4-BE49-F238E27FC236}">
                <a16:creationId xmlns:a16="http://schemas.microsoft.com/office/drawing/2014/main" id="{C6422908-7EC9-463F-AD73-D8C63B6693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8641" y="1921989"/>
            <a:ext cx="5612167" cy="3486559"/>
          </a:xfrm>
          <a:prstGeom prst="rect">
            <a:avLst/>
          </a:prstGeom>
        </p:spPr>
      </p:pic>
    </p:spTree>
    <p:extLst>
      <p:ext uri="{BB962C8B-B14F-4D97-AF65-F5344CB8AC3E}">
        <p14:creationId xmlns:p14="http://schemas.microsoft.com/office/powerpoint/2010/main" val="130319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9E0E1D49-4A7A-4FDB-8804-FA871E46CF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21241" y="2687180"/>
            <a:ext cx="2838735" cy="2727788"/>
          </a:xfrm>
          <a:prstGeom prst="rect">
            <a:avLst/>
          </a:prstGeom>
        </p:spPr>
      </p:pic>
      <p:sp>
        <p:nvSpPr>
          <p:cNvPr id="2" name="Titre 1">
            <a:extLst>
              <a:ext uri="{FF2B5EF4-FFF2-40B4-BE49-F238E27FC236}">
                <a16:creationId xmlns:a16="http://schemas.microsoft.com/office/drawing/2014/main" id="{2006B5CD-D285-4F38-90F4-4073B3BFB34D}"/>
              </a:ext>
            </a:extLst>
          </p:cNvPr>
          <p:cNvSpPr>
            <a:spLocks noGrp="1"/>
          </p:cNvSpPr>
          <p:nvPr>
            <p:ph type="title"/>
          </p:nvPr>
        </p:nvSpPr>
        <p:spPr/>
        <p:txBody>
          <a:bodyPr/>
          <a:lstStyle/>
          <a:p>
            <a:r>
              <a:rPr lang="fr-FR" dirty="0"/>
              <a:t>2. Informatique</a:t>
            </a:r>
          </a:p>
        </p:txBody>
      </p:sp>
      <p:sp>
        <p:nvSpPr>
          <p:cNvPr id="4" name="Titre 3">
            <a:extLst>
              <a:ext uri="{FF2B5EF4-FFF2-40B4-BE49-F238E27FC236}">
                <a16:creationId xmlns:a16="http://schemas.microsoft.com/office/drawing/2014/main" id="{0CC43963-6A3B-4426-BDAE-E7C5D48BF23D}"/>
              </a:ext>
            </a:extLst>
          </p:cNvPr>
          <p:cNvSpPr txBox="1">
            <a:spLocks/>
          </p:cNvSpPr>
          <p:nvPr/>
        </p:nvSpPr>
        <p:spPr>
          <a:xfrm>
            <a:off x="838200" y="1817689"/>
            <a:ext cx="982435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Apparition des machines programmables</a:t>
            </a:r>
          </a:p>
        </p:txBody>
      </p:sp>
      <p:pic>
        <p:nvPicPr>
          <p:cNvPr id="5" name="Image 4">
            <a:extLst>
              <a:ext uri="{FF2B5EF4-FFF2-40B4-BE49-F238E27FC236}">
                <a16:creationId xmlns:a16="http://schemas.microsoft.com/office/drawing/2014/main" id="{E6E44138-FB8E-49AD-95DA-879F0AFC5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531" y="2687180"/>
            <a:ext cx="2045201" cy="2727787"/>
          </a:xfrm>
          <a:prstGeom prst="rect">
            <a:avLst/>
          </a:prstGeom>
        </p:spPr>
      </p:pic>
      <p:sp>
        <p:nvSpPr>
          <p:cNvPr id="10" name="Rectangle 23">
            <a:extLst>
              <a:ext uri="{FF2B5EF4-FFF2-40B4-BE49-F238E27FC236}">
                <a16:creationId xmlns:a16="http://schemas.microsoft.com/office/drawing/2014/main" id="{3C0FDD4C-F00D-4A14-85D4-7EDC15E0EFED}"/>
              </a:ext>
            </a:extLst>
          </p:cNvPr>
          <p:cNvSpPr/>
          <p:nvPr/>
        </p:nvSpPr>
        <p:spPr>
          <a:xfrm>
            <a:off x="4800600" y="0"/>
            <a:ext cx="73914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3">
            <a:extLst>
              <a:ext uri="{FF2B5EF4-FFF2-40B4-BE49-F238E27FC236}">
                <a16:creationId xmlns:a16="http://schemas.microsoft.com/office/drawing/2014/main" id="{77E5C793-06BC-4FFF-86C5-8EA99CE5179E}"/>
              </a:ext>
            </a:extLst>
          </p:cNvPr>
          <p:cNvSpPr txBox="1">
            <a:spLocks/>
          </p:cNvSpPr>
          <p:nvPr/>
        </p:nvSpPr>
        <p:spPr>
          <a:xfrm>
            <a:off x="7892143" y="1817689"/>
            <a:ext cx="4163785"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solidFill>
                  <a:schemeClr val="bg1"/>
                </a:solidFill>
              </a:rPr>
              <a:t>Sources scientifiques</a:t>
            </a:r>
          </a:p>
        </p:txBody>
      </p:sp>
      <p:pic>
        <p:nvPicPr>
          <p:cNvPr id="14" name="Image 13">
            <a:extLst>
              <a:ext uri="{FF2B5EF4-FFF2-40B4-BE49-F238E27FC236}">
                <a16:creationId xmlns:a16="http://schemas.microsoft.com/office/drawing/2014/main" id="{B975EA53-4801-443D-A22A-4428C191A25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7186148" y="2687180"/>
            <a:ext cx="1676480" cy="2236552"/>
          </a:xfrm>
          <a:prstGeom prst="ellipse">
            <a:avLst/>
          </a:prstGeom>
          <a:ln w="57150">
            <a:solidFill>
              <a:schemeClr val="bg1">
                <a:lumMod val="95000"/>
              </a:schemeClr>
            </a:solidFill>
          </a:ln>
        </p:spPr>
      </p:pic>
      <p:sp>
        <p:nvSpPr>
          <p:cNvPr id="24" name="ZoneTexte 23">
            <a:extLst>
              <a:ext uri="{FF2B5EF4-FFF2-40B4-BE49-F238E27FC236}">
                <a16:creationId xmlns:a16="http://schemas.microsoft.com/office/drawing/2014/main" id="{121EF210-FA76-481E-89A4-43590E302159}"/>
              </a:ext>
            </a:extLst>
          </p:cNvPr>
          <p:cNvSpPr txBox="1"/>
          <p:nvPr/>
        </p:nvSpPr>
        <p:spPr>
          <a:xfrm>
            <a:off x="6874329" y="5168480"/>
            <a:ext cx="2367642" cy="923330"/>
          </a:xfrm>
          <a:prstGeom prst="rect">
            <a:avLst/>
          </a:prstGeom>
          <a:noFill/>
        </p:spPr>
        <p:txBody>
          <a:bodyPr wrap="square" rtlCol="0">
            <a:spAutoFit/>
          </a:bodyPr>
          <a:lstStyle/>
          <a:p>
            <a:pPr algn="ctr"/>
            <a:r>
              <a:rPr lang="fr-FR"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Ada Lovelace </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1815-1852</a:t>
            </a:r>
            <a:endPar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Premier programme</a:t>
            </a:r>
          </a:p>
        </p:txBody>
      </p:sp>
      <p:sp>
        <p:nvSpPr>
          <p:cNvPr id="26" name="ZoneTexte 25">
            <a:extLst>
              <a:ext uri="{FF2B5EF4-FFF2-40B4-BE49-F238E27FC236}">
                <a16:creationId xmlns:a16="http://schemas.microsoft.com/office/drawing/2014/main" id="{9A8D8CD3-28C3-40A8-B3B3-912CCE98E4E3}"/>
              </a:ext>
            </a:extLst>
          </p:cNvPr>
          <p:cNvSpPr txBox="1"/>
          <p:nvPr/>
        </p:nvSpPr>
        <p:spPr>
          <a:xfrm>
            <a:off x="9360260" y="5182728"/>
            <a:ext cx="2539653" cy="923330"/>
          </a:xfrm>
          <a:prstGeom prst="rect">
            <a:avLst/>
          </a:prstGeom>
          <a:noFill/>
        </p:spPr>
        <p:txBody>
          <a:bodyPr wrap="square" rtlCol="0">
            <a:spAutoFit/>
          </a:bodyPr>
          <a:lstStyle/>
          <a:p>
            <a:pPr algn="ctr"/>
            <a:r>
              <a:rPr lang="fr-FR"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George Boole</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1815-1864</a:t>
            </a:r>
            <a:endPar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 ET, NON logiques…</a:t>
            </a:r>
          </a:p>
        </p:txBody>
      </p:sp>
      <p:pic>
        <p:nvPicPr>
          <p:cNvPr id="30" name="Image 29">
            <a:extLst>
              <a:ext uri="{FF2B5EF4-FFF2-40B4-BE49-F238E27FC236}">
                <a16:creationId xmlns:a16="http://schemas.microsoft.com/office/drawing/2014/main" id="{C598A39D-EE53-4036-8F39-C4FDD13A99DD}"/>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9793686" y="2687180"/>
            <a:ext cx="1669068" cy="2236552"/>
          </a:xfrm>
          <a:prstGeom prst="ellipse">
            <a:avLst/>
          </a:prstGeom>
          <a:ln w="57150">
            <a:solidFill>
              <a:schemeClr val="bg1">
                <a:lumMod val="95000"/>
              </a:schemeClr>
            </a:solidFill>
          </a:ln>
        </p:spPr>
      </p:pic>
      <p:sp>
        <p:nvSpPr>
          <p:cNvPr id="34" name="ZoneTexte 33">
            <a:extLst>
              <a:ext uri="{FF2B5EF4-FFF2-40B4-BE49-F238E27FC236}">
                <a16:creationId xmlns:a16="http://schemas.microsoft.com/office/drawing/2014/main" id="{3276A21A-9185-421F-9C6B-AD3ECA40371B}"/>
              </a:ext>
            </a:extLst>
          </p:cNvPr>
          <p:cNvSpPr txBox="1"/>
          <p:nvPr/>
        </p:nvSpPr>
        <p:spPr>
          <a:xfrm>
            <a:off x="392594" y="5495054"/>
            <a:ext cx="2009076" cy="984885"/>
          </a:xfrm>
          <a:prstGeom prst="rect">
            <a:avLst/>
          </a:prstGeom>
          <a:noFill/>
        </p:spPr>
        <p:txBody>
          <a:bodyPr wrap="square" rtlCol="0">
            <a:spAutoFit/>
          </a:bodyPr>
          <a:lstStyle/>
          <a:p>
            <a:pPr algn="ct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Métier à tisser (Jacquard)</a:t>
            </a:r>
          </a:p>
          <a:p>
            <a:pPr algn="ctr"/>
            <a:r>
              <a:rPr lang="fr-FR"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1801</a:t>
            </a:r>
          </a:p>
        </p:txBody>
      </p:sp>
      <p:sp>
        <p:nvSpPr>
          <p:cNvPr id="36" name="ZoneTexte 35">
            <a:extLst>
              <a:ext uri="{FF2B5EF4-FFF2-40B4-BE49-F238E27FC236}">
                <a16:creationId xmlns:a16="http://schemas.microsoft.com/office/drawing/2014/main" id="{6661BDC9-F09B-4F88-AFE2-A7305E3A41E5}"/>
              </a:ext>
            </a:extLst>
          </p:cNvPr>
          <p:cNvSpPr txBox="1"/>
          <p:nvPr/>
        </p:nvSpPr>
        <p:spPr>
          <a:xfrm>
            <a:off x="2713800" y="5495054"/>
            <a:ext cx="2539652" cy="984885"/>
          </a:xfrm>
          <a:prstGeom prst="rect">
            <a:avLst/>
          </a:prstGeom>
          <a:noFill/>
        </p:spPr>
        <p:txBody>
          <a:bodyPr wrap="square" rtlCol="0">
            <a:spAutoFit/>
          </a:bodyPr>
          <a:lstStyle/>
          <a:p>
            <a:pPr algn="ctr"/>
            <a:r>
              <a:rPr lang="fr-FR" sz="2000" b="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Machine analytique (Babbage)</a:t>
            </a:r>
          </a:p>
          <a:p>
            <a:pPr algn="ctr"/>
            <a:r>
              <a:rPr lang="fr-FR"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1880-1910</a:t>
            </a:r>
            <a:endParaRPr lang="fr-FR" sz="16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ZoneTexte 39">
            <a:extLst>
              <a:ext uri="{FF2B5EF4-FFF2-40B4-BE49-F238E27FC236}">
                <a16:creationId xmlns:a16="http://schemas.microsoft.com/office/drawing/2014/main" id="{32CA51CA-6CFB-4788-AFDD-6501A3BE7C74}"/>
              </a:ext>
            </a:extLst>
          </p:cNvPr>
          <p:cNvSpPr txBox="1"/>
          <p:nvPr/>
        </p:nvSpPr>
        <p:spPr>
          <a:xfrm>
            <a:off x="0" y="6544327"/>
            <a:ext cx="6098720" cy="307777"/>
          </a:xfrm>
          <a:prstGeom prst="rect">
            <a:avLst/>
          </a:prstGeom>
          <a:noFill/>
        </p:spPr>
        <p:txBody>
          <a:bodyPr wrap="square">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Photos par :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David.Monniaux</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(gauche) et Bruno Barral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ByB</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(droite)</a:t>
            </a:r>
          </a:p>
        </p:txBody>
      </p:sp>
    </p:spTree>
    <p:extLst>
      <p:ext uri="{BB962C8B-B14F-4D97-AF65-F5344CB8AC3E}">
        <p14:creationId xmlns:p14="http://schemas.microsoft.com/office/powerpoint/2010/main" val="409261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èche : droite 21">
            <a:extLst>
              <a:ext uri="{FF2B5EF4-FFF2-40B4-BE49-F238E27FC236}">
                <a16:creationId xmlns:a16="http://schemas.microsoft.com/office/drawing/2014/main" id="{A80D448F-A501-4A09-8BFB-DC192158CA0D}"/>
              </a:ext>
            </a:extLst>
          </p:cNvPr>
          <p:cNvSpPr/>
          <p:nvPr/>
        </p:nvSpPr>
        <p:spPr>
          <a:xfrm>
            <a:off x="0" y="2440882"/>
            <a:ext cx="13266175" cy="3054916"/>
          </a:xfrm>
          <a:prstGeom prst="rightArrow">
            <a:avLst>
              <a:gd name="adj1" fmla="val 79579"/>
              <a:gd name="adj2" fmla="val 50000"/>
            </a:avLst>
          </a:pr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006B5CD-D285-4F38-90F4-4073B3BFB34D}"/>
              </a:ext>
            </a:extLst>
          </p:cNvPr>
          <p:cNvSpPr>
            <a:spLocks noGrp="1"/>
          </p:cNvSpPr>
          <p:nvPr>
            <p:ph type="title"/>
          </p:nvPr>
        </p:nvSpPr>
        <p:spPr/>
        <p:txBody>
          <a:bodyPr/>
          <a:lstStyle/>
          <a:p>
            <a:r>
              <a:rPr lang="fr-FR" dirty="0"/>
              <a:t>2. Informatique</a:t>
            </a:r>
          </a:p>
        </p:txBody>
      </p:sp>
      <p:sp>
        <p:nvSpPr>
          <p:cNvPr id="4" name="Titre 3">
            <a:extLst>
              <a:ext uri="{FF2B5EF4-FFF2-40B4-BE49-F238E27FC236}">
                <a16:creationId xmlns:a16="http://schemas.microsoft.com/office/drawing/2014/main" id="{0CC43963-6A3B-4426-BDAE-E7C5D48BF23D}"/>
              </a:ext>
            </a:extLst>
          </p:cNvPr>
          <p:cNvSpPr txBox="1">
            <a:spLocks/>
          </p:cNvSpPr>
          <p:nvPr/>
        </p:nvSpPr>
        <p:spPr>
          <a:xfrm>
            <a:off x="838200" y="1817689"/>
            <a:ext cx="9824357"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Jusqu’à la première génération d’ordinateurs … et  les 3 qui ont  suivi</a:t>
            </a:r>
          </a:p>
        </p:txBody>
      </p:sp>
      <p:sp>
        <p:nvSpPr>
          <p:cNvPr id="3" name="ZoneTexte 2">
            <a:extLst>
              <a:ext uri="{FF2B5EF4-FFF2-40B4-BE49-F238E27FC236}">
                <a16:creationId xmlns:a16="http://schemas.microsoft.com/office/drawing/2014/main" id="{947AA39C-56C9-4904-8ED3-B81F0E9F69F2}"/>
              </a:ext>
            </a:extLst>
          </p:cNvPr>
          <p:cNvSpPr txBox="1"/>
          <p:nvPr/>
        </p:nvSpPr>
        <p:spPr>
          <a:xfrm>
            <a:off x="228596" y="5417784"/>
            <a:ext cx="2890159" cy="923330"/>
          </a:xfrm>
          <a:prstGeom prst="rect">
            <a:avLst/>
          </a:prstGeom>
          <a:noFill/>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1</a:t>
            </a:r>
            <a:r>
              <a:rPr lang="fr-FR" sz="2000" b="1"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ère</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[1945-1956] </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Tubes à vide</a:t>
            </a:r>
          </a:p>
          <a:p>
            <a:pPr algn="ct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 par : U.S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Army</a:t>
            </a:r>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ZoneTexte 6">
            <a:extLst>
              <a:ext uri="{FF2B5EF4-FFF2-40B4-BE49-F238E27FC236}">
                <a16:creationId xmlns:a16="http://schemas.microsoft.com/office/drawing/2014/main" id="{E117D131-F9F9-4D38-ABD3-DDEFBAF4CBED}"/>
              </a:ext>
            </a:extLst>
          </p:cNvPr>
          <p:cNvSpPr txBox="1"/>
          <p:nvPr/>
        </p:nvSpPr>
        <p:spPr>
          <a:xfrm>
            <a:off x="3173183" y="5417784"/>
            <a:ext cx="2890159" cy="923330"/>
          </a:xfrm>
          <a:prstGeom prst="rect">
            <a:avLst/>
          </a:prstGeom>
          <a:noFill/>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2</a:t>
            </a:r>
            <a:r>
              <a:rPr lang="fr-FR" sz="2000" b="1"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[1956-1963] </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Transistors</a:t>
            </a:r>
          </a:p>
          <a:p>
            <a:pPr algn="ct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 par : U.S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Army</a:t>
            </a:r>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ZoneTexte 8">
            <a:extLst>
              <a:ext uri="{FF2B5EF4-FFF2-40B4-BE49-F238E27FC236}">
                <a16:creationId xmlns:a16="http://schemas.microsoft.com/office/drawing/2014/main" id="{8E347C08-A971-40EA-B785-2067EEAC3C38}"/>
              </a:ext>
            </a:extLst>
          </p:cNvPr>
          <p:cNvSpPr txBox="1"/>
          <p:nvPr/>
        </p:nvSpPr>
        <p:spPr>
          <a:xfrm>
            <a:off x="6117770" y="5417784"/>
            <a:ext cx="2890159" cy="923330"/>
          </a:xfrm>
          <a:prstGeom prst="rect">
            <a:avLst/>
          </a:prstGeom>
          <a:noFill/>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3</a:t>
            </a:r>
            <a:r>
              <a:rPr lang="fr-FR" sz="2000" b="1"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[1964-1971] </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Circuits intégrés</a:t>
            </a:r>
          </a:p>
          <a:p>
            <a:pPr algn="ct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 par : </a:t>
            </a:r>
            <a:r>
              <a:rPr lang="fr-FR" sz="16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Bitsavers</a:t>
            </a:r>
            <a:endPar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ZoneTexte 10">
            <a:extLst>
              <a:ext uri="{FF2B5EF4-FFF2-40B4-BE49-F238E27FC236}">
                <a16:creationId xmlns:a16="http://schemas.microsoft.com/office/drawing/2014/main" id="{DE43AC35-D4AB-487E-9DED-A32228383735}"/>
              </a:ext>
            </a:extLst>
          </p:cNvPr>
          <p:cNvSpPr txBox="1"/>
          <p:nvPr/>
        </p:nvSpPr>
        <p:spPr>
          <a:xfrm>
            <a:off x="9062357" y="5417784"/>
            <a:ext cx="2890159" cy="923330"/>
          </a:xfrm>
          <a:prstGeom prst="rect">
            <a:avLst/>
          </a:prstGeom>
          <a:noFill/>
        </p:spPr>
        <p:txBody>
          <a:bodyPr wrap="square" rtlCol="0">
            <a:spAutoFit/>
          </a:bodyPr>
          <a:lstStyle/>
          <a:p>
            <a:pPr algn="ct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4</a:t>
            </a:r>
            <a:r>
              <a:rPr lang="fr-FR" sz="2000" b="1" baseline="30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ème</a:t>
            </a:r>
            <a:r>
              <a:rPr lang="fr-FR" sz="2000"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[1971-…] </a:t>
            </a:r>
            <a:endParaRPr lang="fr-FR" b="1"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Micro-ordinateurs</a:t>
            </a:r>
          </a:p>
          <a:p>
            <a:pPr algn="ctr"/>
            <a:r>
              <a:rPr lang="fr-FR" sz="16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Photo par : The Geek Pub</a:t>
            </a:r>
          </a:p>
        </p:txBody>
      </p:sp>
      <p:pic>
        <p:nvPicPr>
          <p:cNvPr id="13" name="Image 12">
            <a:extLst>
              <a:ext uri="{FF2B5EF4-FFF2-40B4-BE49-F238E27FC236}">
                <a16:creationId xmlns:a16="http://schemas.microsoft.com/office/drawing/2014/main" id="{AD965E26-788B-4538-9BA2-EB5A6F2DD5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137" y="2809721"/>
            <a:ext cx="3123047" cy="2342285"/>
          </a:xfrm>
          <a:prstGeom prst="rect">
            <a:avLst/>
          </a:prstGeom>
        </p:spPr>
      </p:pic>
      <p:pic>
        <p:nvPicPr>
          <p:cNvPr id="15" name="Image 14">
            <a:extLst>
              <a:ext uri="{FF2B5EF4-FFF2-40B4-BE49-F238E27FC236}">
                <a16:creationId xmlns:a16="http://schemas.microsoft.com/office/drawing/2014/main" id="{97C618D1-3222-4FF0-86B1-57591B9501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2184" y="2809721"/>
            <a:ext cx="3452069" cy="2342285"/>
          </a:xfrm>
          <a:prstGeom prst="rect">
            <a:avLst/>
          </a:prstGeom>
        </p:spPr>
      </p:pic>
      <p:pic>
        <p:nvPicPr>
          <p:cNvPr id="17" name="Image 16">
            <a:extLst>
              <a:ext uri="{FF2B5EF4-FFF2-40B4-BE49-F238E27FC236}">
                <a16:creationId xmlns:a16="http://schemas.microsoft.com/office/drawing/2014/main" id="{FBC8FC57-647F-4063-928D-EA17A4DC24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9123" y="2814242"/>
            <a:ext cx="2314934" cy="2337764"/>
          </a:xfrm>
          <a:prstGeom prst="rect">
            <a:avLst/>
          </a:prstGeom>
        </p:spPr>
      </p:pic>
      <p:pic>
        <p:nvPicPr>
          <p:cNvPr id="21" name="Image 20">
            <a:extLst>
              <a:ext uri="{FF2B5EF4-FFF2-40B4-BE49-F238E27FC236}">
                <a16:creationId xmlns:a16="http://schemas.microsoft.com/office/drawing/2014/main" id="{98CAF896-9232-432B-9CD2-ED8F886BE676}"/>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945912" y="2809721"/>
            <a:ext cx="3123047" cy="2342285"/>
          </a:xfrm>
          <a:prstGeom prst="rect">
            <a:avLst/>
          </a:prstGeom>
        </p:spPr>
      </p:pic>
    </p:spTree>
    <p:extLst>
      <p:ext uri="{BB962C8B-B14F-4D97-AF65-F5344CB8AC3E}">
        <p14:creationId xmlns:p14="http://schemas.microsoft.com/office/powerpoint/2010/main" val="1582864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4069</Words>
  <Application>Microsoft Office PowerPoint</Application>
  <PresentationFormat>Grand écran</PresentationFormat>
  <Paragraphs>332</Paragraphs>
  <Slides>27</Slides>
  <Notes>20</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Calibri</vt:lpstr>
      <vt:lpstr>Calibri Light</vt:lpstr>
      <vt:lpstr>Open Sans</vt:lpstr>
      <vt:lpstr>Open Sans Light</vt:lpstr>
      <vt:lpstr>Open Sans SemiBold</vt:lpstr>
      <vt:lpstr>Roboto Light</vt:lpstr>
      <vt:lpstr>Thème Office</vt:lpstr>
      <vt:lpstr>Présentation PowerPoint</vt:lpstr>
      <vt:lpstr>Plan de la séance</vt:lpstr>
      <vt:lpstr>1. Syllabus de la séance</vt:lpstr>
      <vt:lpstr>2. Informatique</vt:lpstr>
      <vt:lpstr>2. Informatique</vt:lpstr>
      <vt:lpstr>2. Informatique</vt:lpstr>
      <vt:lpstr>2. Informatique</vt:lpstr>
      <vt:lpstr>2. Informatique</vt:lpstr>
      <vt:lpstr>2. Informatique</vt:lpstr>
      <vt:lpstr>5 minutes pour découvrir</vt:lpstr>
      <vt:lpstr>3. Ordinateur</vt:lpstr>
      <vt:lpstr>Présentation PowerPoint</vt:lpstr>
      <vt:lpstr>3. Ordinateur</vt:lpstr>
      <vt:lpstr>3. Ordinateur</vt:lpstr>
      <vt:lpstr>3. Ordinateur</vt:lpstr>
      <vt:lpstr>3. Ordinateur</vt:lpstr>
      <vt:lpstr>3. Ordinateur</vt:lpstr>
      <vt:lpstr>3. Ordinateur</vt:lpstr>
      <vt:lpstr>3. Ordinateur</vt:lpstr>
      <vt:lpstr>3. Ordinateur</vt:lpstr>
      <vt:lpstr>3. Ordinateur</vt:lpstr>
      <vt:lpstr>3. Ordinateur</vt:lpstr>
      <vt:lpstr>3. Ordinateur</vt:lpstr>
      <vt:lpstr>3. Ordinateur</vt:lpstr>
      <vt:lpstr>3. Ordinateur</vt:lpstr>
      <vt:lpstr>3. Ordinateur</vt:lpstr>
      <vt:lpstr>À vous de jouer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2020-09-14T09:48:53Z</dcterms:created>
  <dcterms:modified xsi:type="dcterms:W3CDTF">2020-09-15T08:52:57Z</dcterms:modified>
</cp:coreProperties>
</file>